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9" r:id="rId1"/>
    <p:sldMasterId id="2147483843" r:id="rId2"/>
    <p:sldMasterId id="2147483845" r:id="rId3"/>
    <p:sldMasterId id="2147483847" r:id="rId4"/>
    <p:sldMasterId id="2147483851" r:id="rId5"/>
  </p:sldMasterIdLst>
  <p:notesMasterIdLst>
    <p:notesMasterId r:id="rId18"/>
  </p:notesMasterIdLst>
  <p:handoutMasterIdLst>
    <p:handoutMasterId r:id="rId19"/>
  </p:handoutMasterIdLst>
  <p:sldIdLst>
    <p:sldId id="370" r:id="rId6"/>
    <p:sldId id="357" r:id="rId7"/>
    <p:sldId id="358" r:id="rId8"/>
    <p:sldId id="362" r:id="rId9"/>
    <p:sldId id="360" r:id="rId10"/>
    <p:sldId id="361" r:id="rId11"/>
    <p:sldId id="363" r:id="rId12"/>
    <p:sldId id="369" r:id="rId13"/>
    <p:sldId id="364" r:id="rId14"/>
    <p:sldId id="368" r:id="rId15"/>
    <p:sldId id="371" r:id="rId16"/>
    <p:sldId id="3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723"/>
    <a:srgbClr val="003399"/>
    <a:srgbClr val="5A5800"/>
    <a:srgbClr val="FFE8C5"/>
    <a:srgbClr val="FFCC00"/>
    <a:srgbClr val="FFD765"/>
    <a:srgbClr val="FFE7B7"/>
    <a:srgbClr val="FFBC9B"/>
    <a:srgbClr val="FFFF00"/>
    <a:srgbClr val="FFB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9" autoAdjust="0"/>
    <p:restoredTop sz="86358" autoAdjust="0"/>
  </p:normalViewPr>
  <p:slideViewPr>
    <p:cSldViewPr>
      <p:cViewPr varScale="1">
        <p:scale>
          <a:sx n="67" d="100"/>
          <a:sy n="67" d="100"/>
        </p:scale>
        <p:origin x="78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EA02878F-13E0-498C-84C2-30CC1FDAD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49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B7F47823-8C49-456F-9AF0-83C2B59C8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176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47823-8C49-456F-9AF0-83C2B59C8D8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4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fld id="{F9FA4AD6-CB65-4BEC-A837-065F91D2A9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fld id="{AB667F72-9930-4513-AB5B-926DCF6D30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5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24A73-6FF4-4824-A4B1-D869364C63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3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8E50F-52EE-464D-8CD4-35B15AE1B2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4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8E50F-52EE-464D-8CD4-35B15AE1B2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1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8E50F-52EE-464D-8CD4-35B15AE1B2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6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spcBef>
                <a:spcPct val="0"/>
              </a:spcBef>
              <a:buFontTx/>
              <a:buNone/>
            </a:pPr>
            <a:fld id="{C5F20CC5-901D-427D-B1D2-EFCD555A30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‹#›</a:t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8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  <a:buFontTx/>
              <a:buNone/>
            </a:pPr>
            <a:fld id="{ED9E0EF0-C030-4E96-8BF5-0814180241EF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‹#›</a:t>
            </a:fld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8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  <a:buFontTx/>
              <a:buNone/>
            </a:pPr>
            <a:fld id="{ED9E0EF0-C030-4E96-8BF5-0814180241EF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‹#›</a:t>
            </a:fld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0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  <a:buFontTx/>
              <a:buNone/>
            </a:pPr>
            <a:fld id="{ED9E0EF0-C030-4E96-8BF5-0814180241EF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‹#›</a:t>
            </a:fld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4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  <a:buFontTx/>
              <a:buNone/>
            </a:pPr>
            <a:fld id="{ED9E0EF0-C030-4E96-8BF5-0814180241EF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‹#›</a:t>
            </a:fld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72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nestoriana.wordpress.com/2013/05/10/pushkin-semya-i-rodnya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yaltacrimea.ru/pushkin-kartinax-ajvazovskogo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hyperlink" Target="http://www.kozma.ru/gallery/classics/pushkin/pushkin-2.htm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http://a-s-pushkin.ru/books/item/f00/s00/z0000049/st011.shtml" TargetMode="Externa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diletant.media/articles/41314642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rtchive.ru/artists/1944~Aleksandr_Nikolaevich_Benua/works/13878~Frontispis_k_poeme_A_S_Pushkina_Mednyj_Vsadnik" TargetMode="External"/><Relationship Id="rId11" Type="http://schemas.openxmlformats.org/officeDocument/2006/relationships/image" Target="../media/image20.jpeg"/><Relationship Id="rId5" Type="http://schemas.openxmlformats.org/officeDocument/2006/relationships/hyperlink" Target="http://fabrilia.ru/person/benya/illyustracii-k-poyeme-as-pushkina-mednyi-vsadnik" TargetMode="External"/><Relationship Id="rId10" Type="http://schemas.openxmlformats.org/officeDocument/2006/relationships/image" Target="../media/image11.jpg"/><Relationship Id="rId4" Type="http://schemas.openxmlformats.org/officeDocument/2006/relationships/hyperlink" Target="http://feb-web.ru/feb/irl/il0/il6/il6-159-.htm" TargetMode="External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80" y="119980"/>
            <a:ext cx="3237011" cy="32370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636" y="2200090"/>
            <a:ext cx="6552728" cy="1224136"/>
          </a:xfrm>
        </p:spPr>
        <p:txBody>
          <a:bodyPr/>
          <a:lstStyle/>
          <a:p>
            <a:r>
              <a:rPr lang="hu-HU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B4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orosz romantika 2.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6B47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5740"/>
            <a:ext cx="5039544" cy="318573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3698" y="3554298"/>
            <a:ext cx="5236604" cy="694928"/>
          </a:xfrm>
        </p:spPr>
        <p:txBody>
          <a:bodyPr/>
          <a:lstStyle/>
          <a:p>
            <a:r>
              <a:rPr lang="ru-RU" b="1" dirty="0" smtClean="0">
                <a:solidFill>
                  <a:srgbClr val="6B4723"/>
                </a:solidFill>
              </a:rPr>
              <a:t>Русский</a:t>
            </a:r>
            <a:r>
              <a:rPr lang="en-US" b="1" dirty="0" smtClean="0">
                <a:solidFill>
                  <a:srgbClr val="6B4723"/>
                </a:solidFill>
              </a:rPr>
              <a:t> </a:t>
            </a:r>
            <a:r>
              <a:rPr lang="ru-RU" b="1" dirty="0" smtClean="0">
                <a:solidFill>
                  <a:srgbClr val="6B4723"/>
                </a:solidFill>
              </a:rPr>
              <a:t>романтизм</a:t>
            </a:r>
            <a:r>
              <a:rPr lang="en-US" b="1" dirty="0" smtClean="0">
                <a:solidFill>
                  <a:srgbClr val="6B4723"/>
                </a:solidFill>
              </a:rPr>
              <a:t> 2.</a:t>
            </a:r>
            <a:endParaRPr lang="en-US" dirty="0">
              <a:solidFill>
                <a:srgbClr val="6B47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512912"/>
          </a:xfrm>
        </p:spPr>
        <p:txBody>
          <a:bodyPr/>
          <a:lstStyle/>
          <a:p>
            <a:pPr>
              <a:defRPr/>
            </a:pPr>
            <a:r>
              <a:rPr lang="hu-HU" sz="3200" b="1" dirty="0">
                <a:cs typeface="Times New Roman" pitchFamily="18" charset="0"/>
                <a:sym typeface="Wingdings" pitchFamily="2" charset="2"/>
              </a:rPr>
              <a:t>Puskin 1830-as években írt </a:t>
            </a:r>
            <a:r>
              <a:rPr lang="hu-HU" sz="3200" b="1" dirty="0" smtClean="0">
                <a:cs typeface="Times New Roman" pitchFamily="18" charset="0"/>
                <a:sym typeface="Wingdings" pitchFamily="2" charset="2"/>
              </a:rPr>
              <a:t>műveinek</a:t>
            </a:r>
            <a:r>
              <a:rPr lang="en-US" sz="3200" b="1" dirty="0" smtClean="0">
                <a:cs typeface="Times New Roman" pitchFamily="18" charset="0"/>
                <a:sym typeface="Wingdings" pitchFamily="2" charset="2"/>
              </a:rPr>
              <a:t/>
            </a:r>
            <a:br>
              <a:rPr lang="en-US" sz="3200" b="1" dirty="0" smtClean="0">
                <a:cs typeface="Times New Roman" pitchFamily="18" charset="0"/>
                <a:sym typeface="Wingdings" pitchFamily="2" charset="2"/>
              </a:rPr>
            </a:br>
            <a:r>
              <a:rPr lang="hu-HU" sz="3200" b="1" dirty="0" smtClean="0">
                <a:cs typeface="Times New Roman" pitchFamily="18" charset="0"/>
                <a:sym typeface="Wingdings" pitchFamily="2" charset="2"/>
              </a:rPr>
              <a:t>képi </a:t>
            </a:r>
            <a:r>
              <a:rPr lang="hu-HU" sz="3200" b="1" dirty="0">
                <a:cs typeface="Times New Roman" pitchFamily="18" charset="0"/>
                <a:sym typeface="Wingdings" pitchFamily="2" charset="2"/>
              </a:rPr>
              <a:t>rendszere / „mitológiája</a:t>
            </a:r>
            <a:r>
              <a:rPr lang="hu-HU" sz="3200" b="1" dirty="0" smtClean="0">
                <a:cs typeface="Times New Roman" pitchFamily="18" charset="0"/>
                <a:sym typeface="Wingdings" pitchFamily="2" charset="2"/>
              </a:rPr>
              <a:t>”</a:t>
            </a:r>
            <a:br>
              <a:rPr lang="hu-HU" sz="3200" b="1" dirty="0" smtClean="0">
                <a:cs typeface="Times New Roman" pitchFamily="18" charset="0"/>
                <a:sym typeface="Wingdings" pitchFamily="2" charset="2"/>
              </a:rPr>
            </a:br>
            <a:r>
              <a:rPr lang="hu-HU" sz="2800" i="1" dirty="0">
                <a:sym typeface="Wingdings" pitchFamily="2" charset="2"/>
              </a:rPr>
              <a:t>Kis </a:t>
            </a:r>
            <a:r>
              <a:rPr lang="hu-HU" sz="2800" i="1" dirty="0" smtClean="0">
                <a:sym typeface="Wingdings" pitchFamily="2" charset="2"/>
              </a:rPr>
              <a:t>tragédiák</a:t>
            </a:r>
            <a:r>
              <a:rPr lang="ru-RU" sz="2800" i="1" dirty="0" smtClean="0">
                <a:sym typeface="Wingdings" pitchFamily="2" charset="2"/>
              </a:rPr>
              <a:t> </a:t>
            </a:r>
            <a:r>
              <a:rPr lang="hu-HU" sz="2800" i="1" dirty="0" smtClean="0">
                <a:sym typeface="Wingdings" pitchFamily="2" charset="2"/>
              </a:rPr>
              <a:t>(1830)	</a:t>
            </a:r>
            <a:r>
              <a:rPr lang="ru-RU" sz="2800" i="1" dirty="0" smtClean="0">
                <a:sym typeface="Wingdings" pitchFamily="2" charset="2"/>
              </a:rPr>
              <a:t>	</a:t>
            </a:r>
            <a:r>
              <a:rPr lang="ru-RU" sz="2800" i="1" dirty="0" smtClean="0">
                <a:solidFill>
                  <a:srgbClr val="003399"/>
                </a:solidFill>
                <a:sym typeface="Wingdings" pitchFamily="2" charset="2"/>
              </a:rPr>
              <a:t>Маленькие трагедии</a:t>
            </a:r>
            <a:endParaRPr lang="en-US" sz="2800" b="1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844824"/>
            <a:ext cx="8496300" cy="424847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800" i="1" dirty="0"/>
              <a:t>Mozart és </a:t>
            </a:r>
            <a:r>
              <a:rPr lang="en-US" sz="1800" i="1" dirty="0" smtClean="0"/>
              <a:t>Salieri</a:t>
            </a:r>
            <a:r>
              <a:rPr lang="hu-HU" sz="1800" i="1" dirty="0" smtClean="0"/>
              <a:t>			</a:t>
            </a:r>
            <a:r>
              <a:rPr lang="ru-RU" sz="1800" i="1" dirty="0" smtClean="0"/>
              <a:t>		</a:t>
            </a:r>
            <a:r>
              <a:rPr lang="ru-RU" sz="1800" i="1" dirty="0" smtClean="0">
                <a:solidFill>
                  <a:srgbClr val="003399"/>
                </a:solidFill>
              </a:rPr>
              <a:t>Моцарт и Сальери</a:t>
            </a:r>
            <a:endParaRPr lang="hu-HU" sz="1800" dirty="0" smtClean="0">
              <a:solidFill>
                <a:srgbClr val="003399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800" i="1" dirty="0" smtClean="0"/>
              <a:t>Kővendég</a:t>
            </a:r>
            <a:r>
              <a:rPr lang="ru-RU" sz="1800" i="1" dirty="0" smtClean="0"/>
              <a:t>					</a:t>
            </a:r>
            <a:r>
              <a:rPr lang="ru-RU" sz="1800" i="1" dirty="0" smtClean="0">
                <a:solidFill>
                  <a:srgbClr val="003399"/>
                </a:solidFill>
              </a:rPr>
              <a:t>Каменный гость</a:t>
            </a:r>
            <a:endParaRPr lang="hu-HU" sz="1800" dirty="0" smtClean="0">
              <a:solidFill>
                <a:srgbClr val="003399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800" i="1" dirty="0" smtClean="0"/>
              <a:t>A </a:t>
            </a:r>
            <a:r>
              <a:rPr lang="en-US" sz="1800" i="1" dirty="0"/>
              <a:t>fukar </a:t>
            </a:r>
            <a:r>
              <a:rPr lang="en-US" sz="1800" i="1" dirty="0" smtClean="0"/>
              <a:t>lovag</a:t>
            </a:r>
            <a:r>
              <a:rPr lang="ru-RU" sz="1800" i="1" dirty="0" smtClean="0"/>
              <a:t>					</a:t>
            </a:r>
            <a:r>
              <a:rPr lang="ru-RU" sz="1800" i="1" dirty="0" smtClean="0">
                <a:solidFill>
                  <a:srgbClr val="003399"/>
                </a:solidFill>
              </a:rPr>
              <a:t>Скупой рыцарь</a:t>
            </a:r>
            <a:endParaRPr lang="hu-HU" sz="1800" dirty="0" smtClean="0">
              <a:solidFill>
                <a:srgbClr val="003399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hu-HU" sz="1800" i="1" dirty="0" smtClean="0"/>
              <a:t>Lakoma</a:t>
            </a:r>
            <a:r>
              <a:rPr lang="en-US" sz="1800" i="1" dirty="0" smtClean="0"/>
              <a:t> </a:t>
            </a:r>
            <a:r>
              <a:rPr lang="hu-HU" sz="1800" i="1" dirty="0" smtClean="0"/>
              <a:t>pestis</a:t>
            </a:r>
            <a:r>
              <a:rPr lang="en-US" sz="1800" i="1" dirty="0" smtClean="0"/>
              <a:t> </a:t>
            </a:r>
            <a:r>
              <a:rPr lang="hu-HU" sz="1800" i="1" dirty="0" smtClean="0"/>
              <a:t>idején</a:t>
            </a:r>
            <a:r>
              <a:rPr lang="ru-RU" sz="1800" i="1" dirty="0" smtClean="0"/>
              <a:t>				</a:t>
            </a:r>
            <a:r>
              <a:rPr lang="ru-RU" sz="1800" i="1" dirty="0" smtClean="0">
                <a:solidFill>
                  <a:srgbClr val="003399"/>
                </a:solidFill>
              </a:rPr>
              <a:t>Пир во время чумы</a:t>
            </a:r>
            <a:endParaRPr lang="hu-HU" sz="1800" dirty="0" smtClean="0">
              <a:solidFill>
                <a:srgbClr val="003399"/>
              </a:solidFill>
              <a:cs typeface="Times New Roman" pitchFamily="18" charset="0"/>
              <a:sym typeface="Wingdings" pitchFamily="2" charset="2"/>
            </a:endParaRPr>
          </a:p>
          <a:p>
            <a:pPr marL="363538" indent="-363538" eaLnBrk="1" hangingPunct="1">
              <a:lnSpc>
                <a:spcPct val="90000"/>
              </a:lnSpc>
              <a:spcBef>
                <a:spcPts val="300"/>
              </a:spcBef>
              <a:defRPr/>
            </a:pPr>
            <a:r>
              <a:rPr lang="hu-HU" sz="2000" dirty="0" smtClean="0">
                <a:cs typeface="Times New Roman" pitchFamily="18" charset="0"/>
                <a:sym typeface="Wingdings" pitchFamily="2" charset="2"/>
              </a:rPr>
              <a:t>tomboló / pusztító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/>
            </a:r>
            <a:br>
              <a:rPr lang="en-US" sz="2000" dirty="0" smtClean="0">
                <a:cs typeface="Times New Roman" pitchFamily="18" charset="0"/>
                <a:sym typeface="Wingdings" pitchFamily="2" charset="2"/>
              </a:rPr>
            </a:br>
            <a:r>
              <a:rPr lang="hu-HU" sz="2000" dirty="0" smtClean="0">
                <a:cs typeface="Times New Roman" pitchFamily="18" charset="0"/>
                <a:sym typeface="Wingdings" pitchFamily="2" charset="2"/>
              </a:rPr>
              <a:t>kozmikus, természeti,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/>
            </a:r>
            <a:br>
              <a:rPr lang="en-US" sz="2000" dirty="0" smtClean="0">
                <a:cs typeface="Times New Roman" pitchFamily="18" charset="0"/>
                <a:sym typeface="Wingdings" pitchFamily="2" charset="2"/>
              </a:rPr>
            </a:br>
            <a:r>
              <a:rPr lang="hu-HU" sz="2000" dirty="0" smtClean="0">
                <a:cs typeface="Times New Roman" pitchFamily="18" charset="0"/>
                <a:sym typeface="Wingdings" pitchFamily="2" charset="2"/>
              </a:rPr>
              <a:t>emberfeletti 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/>
            </a:r>
            <a:br>
              <a:rPr lang="en-US" sz="2000" dirty="0" smtClean="0">
                <a:cs typeface="Times New Roman" pitchFamily="18" charset="0"/>
                <a:sym typeface="Wingdings" pitchFamily="2" charset="2"/>
              </a:rPr>
            </a:br>
            <a:r>
              <a:rPr lang="hu-HU" sz="2000" dirty="0" smtClean="0">
                <a:cs typeface="Times New Roman" pitchFamily="18" charset="0"/>
                <a:sym typeface="Wingdings" pitchFamily="2" charset="2"/>
              </a:rPr>
              <a:t>irracionális erők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/>
            </a:r>
            <a:br>
              <a:rPr lang="en-US" sz="2000" dirty="0" smtClean="0">
                <a:cs typeface="Times New Roman" pitchFamily="18" charset="0"/>
                <a:sym typeface="Wingdings" pitchFamily="2" charset="2"/>
              </a:rPr>
            </a:br>
            <a:r>
              <a:rPr lang="hu-HU" sz="2000" dirty="0" smtClean="0">
                <a:cs typeface="Times New Roman" pitchFamily="18" charset="0"/>
                <a:sym typeface="Wingdings" pitchFamily="2" charset="2"/>
              </a:rPr>
              <a:t>(vihar, tűz, áradás, pestis stb.),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/>
            </a:r>
            <a:br>
              <a:rPr lang="en-US" sz="2000" dirty="0" smtClean="0">
                <a:cs typeface="Times New Roman" pitchFamily="18" charset="0"/>
                <a:sym typeface="Wingdings" pitchFamily="2" charset="2"/>
              </a:rPr>
            </a:b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–</a:t>
            </a:r>
            <a:r>
              <a:rPr lang="hu-HU" sz="2000" dirty="0" smtClean="0">
                <a:cs typeface="Times New Roman" pitchFamily="18" charset="0"/>
                <a:sym typeface="Wingdings" pitchFamily="2" charset="2"/>
              </a:rPr>
              <a:t>a lázadással is azonosíthatóak,</a:t>
            </a:r>
          </a:p>
          <a:p>
            <a:pPr marL="363538" indent="-363538" eaLnBrk="1" hangingPunct="1">
              <a:lnSpc>
                <a:spcPct val="90000"/>
              </a:lnSpc>
              <a:spcBef>
                <a:spcPts val="300"/>
              </a:spcBef>
              <a:defRPr/>
            </a:pPr>
            <a:r>
              <a:rPr lang="hu-HU" sz="2000" dirty="0" smtClean="0">
                <a:sym typeface="Wingdings" pitchFamily="2" charset="2"/>
              </a:rPr>
              <a:t> mindegyik költőisége,</a:t>
            </a:r>
          </a:p>
          <a:p>
            <a:pPr marL="363538" indent="-363538" eaLnBrk="1" hangingPunct="1">
              <a:lnSpc>
                <a:spcPct val="90000"/>
              </a:lnSpc>
              <a:spcBef>
                <a:spcPts val="300"/>
              </a:spcBef>
              <a:defRPr/>
            </a:pPr>
            <a:r>
              <a:rPr lang="hu-HU" sz="2000" dirty="0" smtClean="0">
                <a:cs typeface="Times New Roman" pitchFamily="18" charset="0"/>
                <a:sym typeface="Wingdings" pitchFamily="2" charset="2"/>
              </a:rPr>
              <a:t>szobrok, oszlopok, emlékművek,</a:t>
            </a:r>
          </a:p>
          <a:p>
            <a:pPr marL="363538" indent="-363538" eaLnBrk="1" hangingPunct="1">
              <a:lnSpc>
                <a:spcPct val="90000"/>
              </a:lnSpc>
              <a:spcBef>
                <a:spcPts val="300"/>
              </a:spcBef>
              <a:defRPr/>
            </a:pPr>
            <a:r>
              <a:rPr lang="hu-HU" sz="20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hu-HU" sz="2000" dirty="0" smtClean="0">
                <a:cs typeface="Times New Roman" pitchFamily="18" charset="0"/>
                <a:sym typeface="Wingdings" pitchFamily="2" charset="2"/>
              </a:rPr>
              <a:t>az ember – áldozat vagy / és hős, </a:t>
            </a:r>
          </a:p>
          <a:p>
            <a:pPr marL="363538" indent="-363538" eaLnBrk="1" hangingPunct="1">
              <a:lnSpc>
                <a:spcPct val="90000"/>
              </a:lnSpc>
              <a:spcBef>
                <a:spcPts val="300"/>
              </a:spcBef>
              <a:defRPr/>
            </a:pPr>
            <a:r>
              <a:rPr lang="hu-HU" sz="2000" dirty="0" smtClean="0">
                <a:sym typeface="Wingdings" pitchFamily="2" charset="2"/>
              </a:rPr>
              <a:t>a művek szüzséje – mindegyik erő kilépése a rá jellemző állapotból.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14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324" y="764704"/>
            <a:ext cx="7489156" cy="5832648"/>
          </a:xfrm>
        </p:spPr>
        <p:txBody>
          <a:bodyPr/>
          <a:lstStyle/>
          <a:p>
            <a:pPr marL="0" indent="0">
              <a:buNone/>
            </a:pPr>
            <a:r>
              <a:rPr lang="hu-HU" sz="1400" b="1" dirty="0" smtClean="0"/>
              <a:t>Krylatov V., </a:t>
            </a:r>
            <a:r>
              <a:rPr lang="hu-HU" sz="1400" dirty="0" smtClean="0"/>
              <a:t>Tó Boldinoban</a:t>
            </a:r>
            <a:r>
              <a:rPr lang="ru-RU" sz="1400" dirty="0" smtClean="0"/>
              <a:t>,</a:t>
            </a:r>
            <a:r>
              <a:rPr lang="ru-RU" sz="1400" dirty="0"/>
              <a:t> </a:t>
            </a:r>
            <a:r>
              <a:rPr lang="ru-RU" sz="1400" dirty="0" smtClean="0"/>
              <a:t>2004. </a:t>
            </a:r>
            <a:endParaRPr lang="hu-HU" sz="1400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r>
              <a:rPr lang="hu-HU" sz="1400" u="sng" dirty="0">
                <a:hlinkClick r:id="rId2"/>
              </a:rPr>
              <a:t>https://yaltacrimea.ru/pushkin-kartinax-ajvazovskogo/</a:t>
            </a:r>
            <a:r>
              <a:rPr lang="ru-RU" sz="1400" dirty="0"/>
              <a:t> 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b="1" dirty="0" smtClean="0"/>
              <a:t>I. Ajvazovszkij (I. Repin </a:t>
            </a:r>
            <a:r>
              <a:rPr lang="hu-HU" sz="1400" dirty="0" smtClean="0"/>
              <a:t>közreműködésével), Puskin búcsúzik a tengertől (1887)</a:t>
            </a:r>
            <a:endParaRPr lang="hu-HU" sz="1400" dirty="0" smtClean="0">
              <a:hlinkClick r:id="rId3"/>
            </a:endParaRP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hu-HU" sz="1400" dirty="0"/>
              <a:t>      </a:t>
            </a:r>
            <a:r>
              <a:rPr lang="hu-HU" sz="1400" dirty="0">
                <a:hlinkClick r:id="rId4"/>
              </a:rPr>
              <a:t>http://</a:t>
            </a:r>
            <a:r>
              <a:rPr lang="hu-HU" sz="1400" dirty="0" smtClean="0">
                <a:hlinkClick r:id="rId4"/>
              </a:rPr>
              <a:t>a-s-pushkin.ru/books/item/f00/s00/z0000049/st011.shtml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>      </a:t>
            </a:r>
            <a:r>
              <a:rPr lang="hu-HU" sz="1400" b="1" dirty="0" smtClean="0"/>
              <a:t>K. Kolman</a:t>
            </a:r>
            <a:r>
              <a:rPr lang="hu-HU" sz="1400" dirty="0" smtClean="0"/>
              <a:t>, 1825. december 14-e a Szenátus téren (1820-as évek)</a:t>
            </a: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ru-RU" sz="1400" dirty="0">
                <a:hlinkClick r:id="rId3"/>
              </a:rPr>
              <a:t>https://nestoriana.wordpress.com/2013/05/10/pushkin-semya-i-rodnya</a:t>
            </a:r>
            <a:r>
              <a:rPr lang="hu-HU" sz="1400" dirty="0"/>
              <a:t/>
            </a:r>
            <a:br>
              <a:rPr lang="hu-HU" sz="1400" dirty="0"/>
            </a:br>
            <a:r>
              <a:rPr lang="hu-HU" sz="1400" b="1" dirty="0"/>
              <a:t>A. Sz. Puskin</a:t>
            </a:r>
            <a:r>
              <a:rPr lang="hu-HU" sz="1400" dirty="0"/>
              <a:t>, Önarckép Anyegin második fejezetének kéziratában (1823. ősze, részlet)</a:t>
            </a: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hu-HU" sz="1400" u="sng" dirty="0" smtClean="0">
                <a:hlinkClick r:id="rId5"/>
              </a:rPr>
              <a:t>http</a:t>
            </a:r>
            <a:r>
              <a:rPr lang="hu-HU" sz="1400" u="sng" dirty="0">
                <a:hlinkClick r:id="rId5"/>
              </a:rPr>
              <a:t>://</a:t>
            </a:r>
            <a:r>
              <a:rPr lang="hu-HU" sz="1400" u="sng" dirty="0" smtClean="0">
                <a:hlinkClick r:id="rId5"/>
              </a:rPr>
              <a:t>www.kozma.ru/gallery/classics/pushkin/pushkin-2.htm</a:t>
            </a:r>
            <a:r>
              <a:rPr lang="hu-HU" sz="1400" u="sng" dirty="0" smtClean="0"/>
              <a:t/>
            </a:r>
            <a:br>
              <a:rPr lang="hu-HU" sz="1400" u="sng" dirty="0" smtClean="0"/>
            </a:br>
            <a:r>
              <a:rPr lang="hu-HU" sz="1400" b="1" dirty="0" smtClean="0"/>
              <a:t>A</a:t>
            </a:r>
            <a:r>
              <a:rPr lang="hu-HU" sz="1400" b="1" dirty="0"/>
              <a:t>. Sz. Puskin</a:t>
            </a:r>
            <a:r>
              <a:rPr lang="hu-HU" sz="1400" dirty="0"/>
              <a:t>, </a:t>
            </a:r>
            <a:r>
              <a:rPr lang="hu-HU" sz="1400" dirty="0" smtClean="0"/>
              <a:t>Önarckép (1827-1830)</a:t>
            </a: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15888"/>
            <a:ext cx="7149678" cy="4175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Képek forrásai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	</a:t>
            </a:r>
            <a:r>
              <a:rPr lang="ru-RU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Источники иллюстраций</a:t>
            </a:r>
            <a:endParaRPr lang="en-US" sz="28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Bolgyi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503"/>
            <a:ext cx="1260000" cy="105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uskin Avtoportret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r="26309" b="13267"/>
          <a:stretch/>
        </p:blipFill>
        <p:spPr bwMode="auto">
          <a:xfrm>
            <a:off x="157756" y="4105636"/>
            <a:ext cx="1162319" cy="11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Puskin Avtoportret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0" y="5438152"/>
            <a:ext cx="1120357" cy="11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Pushkin Ajvazovskij-Rep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" y="1358626"/>
            <a:ext cx="1244392" cy="124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Senatskaja ploschad Kolm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7162"/>
            <a:ext cx="1732736" cy="115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688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764704"/>
            <a:ext cx="7704856" cy="5976664"/>
          </a:xfrm>
        </p:spPr>
        <p:txBody>
          <a:bodyPr/>
          <a:lstStyle/>
          <a:p>
            <a:pPr marL="0" indent="0">
              <a:buNone/>
            </a:pPr>
            <a:r>
              <a:rPr lang="hu-HU" sz="1400" u="sng" dirty="0" smtClean="0">
                <a:hlinkClick r:id="rId3"/>
              </a:rPr>
              <a:t>https</a:t>
            </a:r>
            <a:r>
              <a:rPr lang="hu-HU" sz="1400" u="sng" dirty="0">
                <a:hlinkClick r:id="rId3"/>
              </a:rPr>
              <a:t>://diletant.media/articles/41314642/</a:t>
            </a:r>
            <a:r>
              <a:rPr lang="hu-HU" sz="1400" u="sng" dirty="0"/>
              <a:t/>
            </a:r>
            <a:br>
              <a:rPr lang="hu-HU" sz="1400" u="sng" dirty="0"/>
            </a:br>
            <a:r>
              <a:rPr lang="hu-HU" sz="1400" b="1" dirty="0"/>
              <a:t>A. Sz. Puskin</a:t>
            </a:r>
            <a:r>
              <a:rPr lang="hu-HU" sz="1400" dirty="0"/>
              <a:t>, Illusztráció „Puskin és Anyegin” (1824</a:t>
            </a:r>
            <a:r>
              <a:rPr lang="hu-HU" sz="1400" dirty="0" smtClean="0"/>
              <a:t>)</a:t>
            </a: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hu-HU" sz="1400" u="sng" dirty="0">
                <a:hlinkClick r:id="rId3"/>
              </a:rPr>
              <a:t>http://zoozel.ru/gallery/images/493382_pamyatnik-petra-1-v-pitere.jpg</a:t>
            </a:r>
            <a:br>
              <a:rPr lang="hu-HU" sz="1400" u="sng" dirty="0">
                <a:hlinkClick r:id="rId3"/>
              </a:rPr>
            </a:br>
            <a:r>
              <a:rPr lang="en-US" sz="1400" dirty="0" smtClean="0"/>
              <a:t>Background</a:t>
            </a:r>
            <a:r>
              <a:rPr lang="hu-HU" sz="1400" dirty="0" smtClean="0"/>
              <a:t>: Szentpétervár, Szenátus tér, I. Péter szobra („A rézlovas”)</a:t>
            </a:r>
            <a:endParaRPr lang="en-US" sz="1400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r>
              <a:rPr lang="hu-HU" sz="1400" dirty="0">
                <a:hlinkClick r:id="rId4"/>
              </a:rPr>
              <a:t>http://feb-web.ru/feb/irl/il0/il6/il6-159-.htm</a:t>
            </a:r>
            <a:r>
              <a:rPr lang="hu-HU" sz="1400" dirty="0"/>
              <a:t/>
            </a:r>
            <a:br>
              <a:rPr lang="hu-HU" sz="1400" dirty="0"/>
            </a:br>
            <a:r>
              <a:rPr lang="hu-HU" sz="1400" b="1" dirty="0"/>
              <a:t>A. Sz. Puskin</a:t>
            </a:r>
            <a:r>
              <a:rPr lang="hu-HU" sz="1400" dirty="0"/>
              <a:t>, Illusztráció a „Koporsókészítő” c. elbeszélés kéziratában (1830)</a:t>
            </a: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hu-HU" sz="1400" dirty="0" smtClean="0">
                <a:hlinkClick r:id="rId5"/>
              </a:rPr>
              <a:t>                     http</a:t>
            </a:r>
            <a:r>
              <a:rPr lang="hu-HU" sz="1400" dirty="0">
                <a:hlinkClick r:id="rId5"/>
              </a:rPr>
              <a:t>://</a:t>
            </a:r>
            <a:r>
              <a:rPr lang="hu-HU" sz="1400" dirty="0" smtClean="0">
                <a:hlinkClick r:id="rId5"/>
              </a:rPr>
              <a:t>fabrilia.ru/person/benya/illyustracii-k-poyeme-as-pushkina-mednyi-vsadnik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>                     </a:t>
            </a:r>
            <a:r>
              <a:rPr lang="hu-HU" sz="1400" b="1" dirty="0" smtClean="0"/>
              <a:t>A. Benois</a:t>
            </a:r>
            <a:r>
              <a:rPr lang="hu-HU" sz="1400" dirty="0" smtClean="0"/>
              <a:t>, </a:t>
            </a:r>
            <a:r>
              <a:rPr lang="hu-HU" sz="1400" dirty="0"/>
              <a:t>Illusztráció </a:t>
            </a:r>
            <a:r>
              <a:rPr lang="hu-HU" sz="1400" dirty="0" smtClean="0"/>
              <a:t>A. Puskin „A Rézlovas” c. poémájához (1903-1922)</a:t>
            </a: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artchive.ru/artists/1944~Aleksandr_Nikolaevich_Benua/works/13878~Frontispis_k_poeme_A_S_Pushkina_Mednyj_Vsadnik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b="1" dirty="0"/>
              <a:t>A. Benois</a:t>
            </a:r>
            <a:r>
              <a:rPr lang="hu-HU" sz="1400" dirty="0"/>
              <a:t>, </a:t>
            </a:r>
            <a:r>
              <a:rPr lang="hu-HU" sz="1400" dirty="0" smtClean="0"/>
              <a:t>Címlap-illusztráció </a:t>
            </a:r>
            <a:r>
              <a:rPr lang="hu-HU" sz="1400" dirty="0"/>
              <a:t>A. Puskin „A Rézlovas” c. poémájához (1903-1922)</a:t>
            </a: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Picture 8" descr="Puskin i Anyegin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16"/>
            <a:ext cx="945444" cy="140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91289"/>
            <a:ext cx="928938" cy="1403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" y="4274613"/>
            <a:ext cx="2162308" cy="1060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6" y="5414608"/>
            <a:ext cx="992708" cy="1296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70"/>
          <a:stretch/>
        </p:blipFill>
        <p:spPr>
          <a:xfrm>
            <a:off x="49507" y="1538929"/>
            <a:ext cx="1189922" cy="98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7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1152525"/>
          </a:xfrm>
        </p:spPr>
        <p:txBody>
          <a:bodyPr/>
          <a:lstStyle/>
          <a:p>
            <a:pPr marL="358775" indent="-358775" eaLnBrk="1" hangingPunct="1">
              <a:defRPr/>
            </a:pPr>
            <a: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1820-1830-as évek első fele: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„Puskini korszak”</a:t>
            </a:r>
            <a:b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Az orosz irodalom és költészet „aranykora”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.</a:t>
            </a:r>
            <a:b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2400" b="1" dirty="0" smtClean="0">
                <a:solidFill>
                  <a:srgbClr val="005D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Пушкинский период: «золотой век»</a:t>
            </a:r>
            <a:endParaRPr lang="en-US" sz="2400" b="1" dirty="0" smtClean="0">
              <a:solidFill>
                <a:srgbClr val="005DE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69325" cy="539993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Több romantikus irányzat egymás mellettisége</a:t>
            </a:r>
            <a:r>
              <a:rPr lang="hu-HU" sz="2000" b="1" dirty="0" smtClean="0">
                <a:latin typeface="+mj-lt"/>
              </a:rPr>
              <a:t>:</a:t>
            </a:r>
            <a:endParaRPr lang="ru-RU" sz="2000" b="1" dirty="0" smtClean="0">
              <a:latin typeface="+mj-lt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hu-HU" sz="2000" b="1" dirty="0" smtClean="0"/>
              <a:t>„Passzív”/ „pszichologizáló”/„ábrándozó-elvont” romantika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5DE6"/>
                </a:solidFill>
              </a:rPr>
              <a:t>пассивный/психологический/мечтательный/абстрактный романтизм</a:t>
            </a:r>
            <a:endParaRPr lang="en-US" sz="2000" dirty="0" smtClean="0">
              <a:solidFill>
                <a:srgbClr val="005DE6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000" dirty="0" smtClean="0"/>
              <a:t>a „puskini kör” költői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5DE6"/>
                </a:solidFill>
              </a:rPr>
              <a:t>поэты пушкинской поры  / плеяды</a:t>
            </a:r>
            <a:r>
              <a:rPr lang="hu-HU" sz="2000" dirty="0" smtClean="0"/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hu-HU" sz="2000" dirty="0" smtClean="0"/>
              <a:t> </a:t>
            </a:r>
            <a:r>
              <a:rPr lang="hu-HU" sz="1800" dirty="0" smtClean="0"/>
              <a:t>D. V. Davidov (</a:t>
            </a:r>
            <a:r>
              <a:rPr lang="ru-RU" sz="1800" dirty="0" smtClean="0">
                <a:solidFill>
                  <a:srgbClr val="005DE6"/>
                </a:solidFill>
              </a:rPr>
              <a:t>Д. В. Давыдов</a:t>
            </a:r>
            <a:r>
              <a:rPr lang="hu-HU" sz="1800" dirty="0" smtClean="0"/>
              <a:t>), P. A. Vjazemszkij </a:t>
            </a:r>
            <a:r>
              <a:rPr lang="ru-RU" sz="1800" dirty="0" smtClean="0"/>
              <a:t>(</a:t>
            </a:r>
            <a:r>
              <a:rPr lang="ru-RU" sz="1800" dirty="0" smtClean="0">
                <a:solidFill>
                  <a:srgbClr val="005DE6"/>
                </a:solidFill>
              </a:rPr>
              <a:t>П. А. Вяземский</a:t>
            </a:r>
            <a:r>
              <a:rPr lang="ru-RU" sz="1800" dirty="0" smtClean="0"/>
              <a:t>),</a:t>
            </a:r>
            <a:br>
              <a:rPr lang="ru-RU" sz="1800" dirty="0" smtClean="0"/>
            </a:br>
            <a:r>
              <a:rPr lang="hu-HU" sz="1800" dirty="0" smtClean="0"/>
              <a:t>A. A. Delvig </a:t>
            </a:r>
            <a:r>
              <a:rPr lang="ru-RU" sz="1800" dirty="0" smtClean="0"/>
              <a:t>(</a:t>
            </a:r>
            <a:r>
              <a:rPr lang="ru-RU" sz="1800" dirty="0" smtClean="0">
                <a:solidFill>
                  <a:srgbClr val="005DE6"/>
                </a:solidFill>
              </a:rPr>
              <a:t>А. А. Дельвиг</a:t>
            </a:r>
            <a:r>
              <a:rPr lang="ru-RU" sz="1800" dirty="0" smtClean="0"/>
              <a:t>), </a:t>
            </a:r>
            <a:r>
              <a:rPr lang="hu-HU" sz="1800" dirty="0" smtClean="0"/>
              <a:t>Je. A. Baratinszkij</a:t>
            </a:r>
            <a:r>
              <a:rPr lang="ru-RU" sz="1800" dirty="0" smtClean="0"/>
              <a:t> (</a:t>
            </a:r>
            <a:r>
              <a:rPr lang="ru-RU" sz="1800" dirty="0" smtClean="0">
                <a:solidFill>
                  <a:srgbClr val="005DE6"/>
                </a:solidFill>
              </a:rPr>
              <a:t>Е. А. Баратынский</a:t>
            </a:r>
            <a:r>
              <a:rPr lang="ru-RU" sz="1800" dirty="0" smtClean="0"/>
              <a:t>);</a:t>
            </a:r>
            <a:br>
              <a:rPr lang="ru-RU" sz="1800" dirty="0" smtClean="0"/>
            </a:br>
            <a:r>
              <a:rPr lang="hu-HU" sz="1800" dirty="0" smtClean="0"/>
              <a:t>D. V. Venyevityinov</a:t>
            </a:r>
            <a:r>
              <a:rPr lang="ru-RU" sz="1800" dirty="0" smtClean="0"/>
              <a:t> (</a:t>
            </a:r>
            <a:r>
              <a:rPr lang="ru-RU" sz="1800" dirty="0" smtClean="0">
                <a:solidFill>
                  <a:srgbClr val="005DE6"/>
                </a:solidFill>
              </a:rPr>
              <a:t>Д. В. Веневитинов</a:t>
            </a:r>
            <a:r>
              <a:rPr lang="ru-RU" sz="1800" dirty="0" smtClean="0"/>
              <a:t>),</a:t>
            </a:r>
            <a:r>
              <a:rPr lang="ru-RU" sz="1800" dirty="0" smtClean="0">
                <a:solidFill>
                  <a:srgbClr val="005DE6"/>
                </a:solidFill>
              </a:rPr>
              <a:t> </a:t>
            </a:r>
            <a:r>
              <a:rPr lang="hu-HU" sz="1800" dirty="0" smtClean="0"/>
              <a:t>Ny. M. Jazikov</a:t>
            </a:r>
            <a:r>
              <a:rPr lang="ru-RU" sz="1800" dirty="0" smtClean="0"/>
              <a:t> (</a:t>
            </a:r>
            <a:r>
              <a:rPr lang="ru-RU" sz="1800" dirty="0" smtClean="0">
                <a:solidFill>
                  <a:srgbClr val="005DE6"/>
                </a:solidFill>
              </a:rPr>
              <a:t>Н. М. Языков</a:t>
            </a:r>
            <a:r>
              <a:rPr lang="ru-RU" sz="1800" dirty="0" smtClean="0"/>
              <a:t>).</a:t>
            </a:r>
          </a:p>
          <a:p>
            <a:pPr marL="360000" indent="-357188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000" b="1" dirty="0" smtClean="0">
                <a:latin typeface="+mj-lt"/>
              </a:rPr>
              <a:t>A „romantikus” műfaj-rendszer kialakulása és „uralkodóvá” válása</a:t>
            </a:r>
            <a:r>
              <a:rPr lang="hu-HU" sz="2000" dirty="0" smtClean="0"/>
              <a:t>: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"/>
              <a:defRPr/>
            </a:pPr>
            <a:r>
              <a:rPr lang="hu-HU" sz="2000" dirty="0" smtClean="0"/>
              <a:t>elégia, episztola	</a:t>
            </a: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lvl="1" indent="-358775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/>
              <a:t>ballada (1800-as évek végétől)</a:t>
            </a:r>
          </a:p>
          <a:p>
            <a:pPr marL="360000" lvl="1" indent="-358775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/>
              <a:t>elbeszélő költemény / poéma (V. Zsukovszkij,</a:t>
            </a:r>
            <a:r>
              <a:rPr lang="hu-HU" sz="2000" i="1" dirty="0" smtClean="0"/>
              <a:t> A tizenkét alvó szűz</a:t>
            </a:r>
            <a:r>
              <a:rPr lang="hu-HU" sz="2000" dirty="0" smtClean="0"/>
              <a:t>, 1810–1817. / A. Puskin, </a:t>
            </a:r>
            <a:r>
              <a:rPr lang="hu-HU" sz="2000" i="1" dirty="0" smtClean="0"/>
              <a:t>Ruszlán és Ludmila</a:t>
            </a:r>
            <a:r>
              <a:rPr lang="hu-HU" sz="2000" dirty="0" smtClean="0"/>
              <a:t>, 1820 </a:t>
            </a:r>
            <a:r>
              <a:rPr lang="hu-HU" sz="2000" dirty="0" smtClean="0">
                <a:sym typeface="Wingdings" pitchFamily="2" charset="2"/>
              </a:rPr>
              <a:t> </a:t>
            </a:r>
            <a:r>
              <a:rPr lang="hu-HU" sz="2000" i="1" dirty="0" smtClean="0">
                <a:sym typeface="Wingdings" pitchFamily="2" charset="2"/>
              </a:rPr>
              <a:t>A kaukázusi fogoly</a:t>
            </a:r>
            <a:r>
              <a:rPr lang="hu-HU" sz="2000" dirty="0" smtClean="0">
                <a:sym typeface="Wingdings" pitchFamily="2" charset="2"/>
              </a:rPr>
              <a:t>,</a:t>
            </a:r>
            <a:r>
              <a:rPr lang="ru-RU" sz="2000" dirty="0" smtClean="0">
                <a:sym typeface="Wingdings" pitchFamily="2" charset="2"/>
              </a:rPr>
              <a:t> </a:t>
            </a:r>
            <a:r>
              <a:rPr lang="hu-HU" sz="2000" dirty="0" smtClean="0">
                <a:sym typeface="Wingdings" pitchFamily="2" charset="2"/>
              </a:rPr>
              <a:t>1820</a:t>
            </a:r>
            <a:r>
              <a:rPr lang="hu-HU" sz="2000" dirty="0" smtClean="0"/>
              <a:t>–21, megj. 1822): a modern kor emberének életérzése (az elégiai ÉN-móduszának kiegészítése az Ő-modusszal), a romantikus hős típusának kialakulása</a:t>
            </a:r>
          </a:p>
          <a:p>
            <a:pPr marL="0" lvl="1" indent="-358775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/>
              <a:t>a romantikus próza</a:t>
            </a:r>
            <a:r>
              <a:rPr lang="ru-RU" sz="2000" dirty="0" smtClean="0"/>
              <a:t>	</a:t>
            </a:r>
            <a:endParaRPr lang="en-US" sz="2000" dirty="0" smtClean="0">
              <a:solidFill>
                <a:srgbClr val="005DE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5689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hu-HU" sz="2200" b="1" dirty="0" smtClean="0"/>
              <a:t>„Aktív” / forradalmi  / klasszicizáló  /</a:t>
            </a:r>
            <a:br>
              <a:rPr lang="hu-HU" sz="2200" b="1" dirty="0" smtClean="0"/>
            </a:br>
            <a:r>
              <a:rPr lang="hu-HU" sz="2200" b="1" dirty="0" smtClean="0"/>
              <a:t>„polgári-elkötelezett” / „dekabrista” romantika</a:t>
            </a:r>
            <a:br>
              <a:rPr lang="hu-HU" sz="2200" b="1" dirty="0" smtClean="0"/>
            </a:br>
            <a:r>
              <a:rPr lang="ru-RU" sz="2200" dirty="0" smtClean="0">
                <a:solidFill>
                  <a:srgbClr val="005DE6"/>
                </a:solidFill>
              </a:rPr>
              <a:t>активный / революционный / классицистический / гражданский / декабристский романтизм</a:t>
            </a:r>
            <a:endParaRPr lang="ru-RU" sz="2000" dirty="0" smtClean="0">
              <a:solidFill>
                <a:srgbClr val="005DE6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ru-RU" sz="2000" dirty="0" smtClean="0"/>
              <a:t>      </a:t>
            </a:r>
            <a:r>
              <a:rPr lang="hu-HU" sz="2000" dirty="0" smtClean="0"/>
              <a:t>A. Sz. Gribojedov: </a:t>
            </a:r>
            <a:r>
              <a:rPr lang="hu-HU" sz="2000" i="1" dirty="0" smtClean="0"/>
              <a:t>Az ész bajjal jár</a:t>
            </a:r>
            <a:r>
              <a:rPr lang="ru-RU" sz="2000" i="1" dirty="0" smtClean="0"/>
              <a:t> </a:t>
            </a:r>
            <a:r>
              <a:rPr lang="ru-RU" sz="2000" dirty="0" smtClean="0"/>
              <a:t>(1824)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	</a:t>
            </a:r>
            <a:r>
              <a:rPr lang="ru-RU" sz="2000" dirty="0" smtClean="0">
                <a:solidFill>
                  <a:srgbClr val="005DE6"/>
                </a:solidFill>
              </a:rPr>
              <a:t>А. С. Грибоедов: </a:t>
            </a:r>
            <a:r>
              <a:rPr lang="ru-RU" sz="2000" i="1" dirty="0" smtClean="0">
                <a:solidFill>
                  <a:srgbClr val="005DE6"/>
                </a:solidFill>
              </a:rPr>
              <a:t>Горе от ума</a:t>
            </a:r>
            <a:br>
              <a:rPr lang="ru-RU" sz="2000" i="1" dirty="0" smtClean="0">
                <a:solidFill>
                  <a:srgbClr val="005DE6"/>
                </a:solidFill>
              </a:rPr>
            </a:br>
            <a:r>
              <a:rPr lang="ru-RU" sz="2000" i="1" dirty="0" smtClean="0">
                <a:solidFill>
                  <a:srgbClr val="005DE6"/>
                </a:solidFill>
              </a:rPr>
              <a:t> </a:t>
            </a:r>
            <a:r>
              <a:rPr lang="hu-HU" sz="2000" dirty="0" smtClean="0"/>
              <a:t>K. F. Rilejev</a:t>
            </a:r>
            <a:r>
              <a:rPr lang="ru-RU" sz="2000" dirty="0" smtClean="0"/>
              <a:t>:</a:t>
            </a:r>
            <a:r>
              <a:rPr lang="hu-HU" sz="2000" dirty="0" smtClean="0"/>
              <a:t> </a:t>
            </a:r>
            <a:r>
              <a:rPr lang="hu-HU" sz="2000" i="1" dirty="0" smtClean="0"/>
              <a:t>Elmélkedések</a:t>
            </a:r>
            <a:r>
              <a:rPr lang="ru-RU" sz="2000" i="1" dirty="0" smtClean="0"/>
              <a:t>	</a:t>
            </a:r>
            <a:r>
              <a:rPr lang="ru-RU" sz="2000" dirty="0" smtClean="0">
                <a:solidFill>
                  <a:srgbClr val="005DE6"/>
                </a:solidFill>
              </a:rPr>
              <a:t>К. Ф. Рылеев: </a:t>
            </a:r>
            <a:r>
              <a:rPr lang="ru-RU" sz="2000" i="1" dirty="0" smtClean="0">
                <a:solidFill>
                  <a:srgbClr val="005DE6"/>
                </a:solidFill>
              </a:rPr>
              <a:t>Думы</a:t>
            </a:r>
            <a:br>
              <a:rPr lang="ru-RU" sz="2000" i="1" dirty="0" smtClean="0">
                <a:solidFill>
                  <a:srgbClr val="005DE6"/>
                </a:solidFill>
              </a:rPr>
            </a:br>
            <a:r>
              <a:rPr lang="ru-RU" sz="2000" i="1" dirty="0" smtClean="0">
                <a:solidFill>
                  <a:srgbClr val="005DE6"/>
                </a:solidFill>
              </a:rPr>
              <a:t> </a:t>
            </a:r>
            <a:r>
              <a:rPr lang="hu-HU" sz="2000" dirty="0" smtClean="0"/>
              <a:t>V. K. </a:t>
            </a:r>
            <a:r>
              <a:rPr lang="de-DE" sz="2000" dirty="0" smtClean="0"/>
              <a:t>Küchelb</a:t>
            </a:r>
            <a:r>
              <a:rPr lang="de-DE" sz="2000" dirty="0" smtClean="0">
                <a:cs typeface="Times New Roman" panose="02020603050405020304" pitchFamily="18" charset="0"/>
              </a:rPr>
              <a:t>ä</a:t>
            </a:r>
            <a:r>
              <a:rPr lang="de-DE" sz="2000" dirty="0" smtClean="0"/>
              <a:t>cker</a:t>
            </a:r>
            <a:r>
              <a:rPr lang="ru-RU" sz="2000" dirty="0" smtClean="0"/>
              <a:t>		 </a:t>
            </a:r>
            <a:r>
              <a:rPr lang="ru-RU" sz="2000" dirty="0" smtClean="0">
                <a:solidFill>
                  <a:srgbClr val="005DE6"/>
                </a:solidFill>
              </a:rPr>
              <a:t>В. К. Кюхельбекер</a:t>
            </a:r>
            <a:br>
              <a:rPr lang="ru-RU" sz="2000" dirty="0" smtClean="0">
                <a:solidFill>
                  <a:srgbClr val="005DE6"/>
                </a:solidFill>
              </a:rPr>
            </a:br>
            <a:r>
              <a:rPr lang="ru-RU" sz="2000" dirty="0" smtClean="0">
                <a:solidFill>
                  <a:srgbClr val="005DE6"/>
                </a:solidFill>
              </a:rPr>
              <a:t> </a:t>
            </a:r>
            <a:r>
              <a:rPr lang="hu-HU" sz="2000" dirty="0" smtClean="0"/>
              <a:t>A. I. Odojevszkij</a:t>
            </a:r>
            <a:r>
              <a:rPr lang="ru-RU" sz="2000" dirty="0" smtClean="0"/>
              <a:t>		 </a:t>
            </a:r>
            <a:r>
              <a:rPr lang="ru-RU" sz="2000" dirty="0" smtClean="0">
                <a:solidFill>
                  <a:srgbClr val="005DE6"/>
                </a:solidFill>
              </a:rPr>
              <a:t>А. И. Одоевский</a:t>
            </a:r>
            <a:br>
              <a:rPr lang="ru-RU" sz="2000" dirty="0" smtClean="0">
                <a:solidFill>
                  <a:srgbClr val="005DE6"/>
                </a:solidFill>
              </a:rPr>
            </a:br>
            <a:r>
              <a:rPr lang="ru-RU" sz="2000" dirty="0" smtClean="0">
                <a:solidFill>
                  <a:srgbClr val="005DE6"/>
                </a:solidFill>
              </a:rPr>
              <a:t> </a:t>
            </a:r>
            <a:r>
              <a:rPr lang="hu-HU" sz="2000" dirty="0" smtClean="0"/>
              <a:t>A.</a:t>
            </a:r>
            <a:r>
              <a:rPr lang="ru-RU" sz="2000" dirty="0" smtClean="0"/>
              <a:t> </a:t>
            </a:r>
            <a:r>
              <a:rPr lang="hu-HU" sz="2000" dirty="0" smtClean="0"/>
              <a:t>A. Besztuzsev (Marlinszkij): romantikus kisregények</a:t>
            </a:r>
            <a:r>
              <a:rPr lang="ru-RU" sz="2000" dirty="0" smtClean="0"/>
              <a:t>		 </a:t>
            </a:r>
            <a:r>
              <a:rPr lang="ru-RU" sz="2000" dirty="0" smtClean="0">
                <a:solidFill>
                  <a:srgbClr val="005DE6"/>
                </a:solidFill>
              </a:rPr>
              <a:t>А. А. Бестужев-Марлинский – романтические повести</a:t>
            </a:r>
          </a:p>
          <a:p>
            <a:pPr eaLnBrk="1" hangingPunct="1">
              <a:lnSpc>
                <a:spcPct val="130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ru-RU" sz="2000" dirty="0" smtClean="0">
                <a:solidFill>
                  <a:srgbClr val="005DE6"/>
                </a:solidFill>
              </a:rPr>
              <a:t/>
            </a:r>
            <a:br>
              <a:rPr lang="ru-RU" sz="2000" dirty="0" smtClean="0">
                <a:solidFill>
                  <a:srgbClr val="005DE6"/>
                </a:solidFill>
              </a:rPr>
            </a:br>
            <a:r>
              <a:rPr lang="ru-RU" sz="2000" dirty="0" smtClean="0">
                <a:solidFill>
                  <a:srgbClr val="005DE6"/>
                </a:solidFill>
              </a:rPr>
              <a:t> </a:t>
            </a:r>
            <a:r>
              <a:rPr lang="hu-HU" sz="2000" dirty="0" smtClean="0"/>
              <a:t>V. F. Odojevszkij: </a:t>
            </a:r>
            <a:r>
              <a:rPr lang="hu-HU" sz="2000" i="1" dirty="0" smtClean="0"/>
              <a:t>Orosz éjszakák</a:t>
            </a:r>
            <a:r>
              <a:rPr lang="ru-RU" sz="2000" i="1" dirty="0" smtClean="0"/>
              <a:t> </a:t>
            </a:r>
            <a:r>
              <a:rPr lang="ru-RU" sz="2000" dirty="0" smtClean="0"/>
              <a:t>(1844)</a:t>
            </a:r>
            <a:br>
              <a:rPr lang="ru-RU" sz="2000" dirty="0" smtClean="0"/>
            </a:br>
            <a:r>
              <a:rPr lang="ru-RU" sz="2000" dirty="0" smtClean="0"/>
              <a:t>	 </a:t>
            </a:r>
            <a:r>
              <a:rPr lang="ru-RU" sz="2000" dirty="0" smtClean="0">
                <a:solidFill>
                  <a:srgbClr val="005DE6"/>
                </a:solidFill>
              </a:rPr>
              <a:t>В. Ф. Одоевский: </a:t>
            </a:r>
            <a:r>
              <a:rPr lang="ru-RU" sz="2000" i="1" dirty="0" smtClean="0">
                <a:solidFill>
                  <a:srgbClr val="005DE6"/>
                </a:solidFill>
              </a:rPr>
              <a:t>Русские ночи</a:t>
            </a:r>
            <a:r>
              <a:rPr lang="ru-RU" sz="2000" dirty="0" smtClean="0">
                <a:solidFill>
                  <a:srgbClr val="005DE6"/>
                </a:solidFill>
              </a:rPr>
              <a:t> </a:t>
            </a:r>
            <a:endParaRPr lang="en-US" sz="2000" dirty="0" smtClean="0">
              <a:solidFill>
                <a:srgbClr val="005DE6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735263" y="5300663"/>
            <a:ext cx="3673475" cy="0"/>
          </a:xfrm>
          <a:prstGeom prst="line">
            <a:avLst/>
          </a:prstGeom>
          <a:ln>
            <a:solidFill>
              <a:srgbClr val="6486B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2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40768"/>
            <a:ext cx="9182322" cy="156966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A. Puskin szintetizáló életműve</a:t>
            </a:r>
            <a:br>
              <a:rPr lang="hu-HU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Синтез достижений русской</a:t>
            </a:r>
            <a:r>
              <a:rPr lang="hu-HU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литературы</a:t>
            </a:r>
            <a:br>
              <a:rPr lang="ru-RU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в творчестве А. С. Пушкина </a:t>
            </a:r>
            <a:endParaRPr lang="en-US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0" y="3500438"/>
            <a:ext cx="51085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200"/>
              </a:spcAft>
              <a:buFontTx/>
              <a:buNone/>
              <a:defRPr/>
            </a:pPr>
            <a:r>
              <a:rPr lang="hu-HU" sz="2000" b="1" kern="0" dirty="0">
                <a:solidFill>
                  <a:srgbClr val="000000"/>
                </a:solidFill>
                <a:latin typeface="Georgia"/>
              </a:rPr>
              <a:t>Életmű – életút állomásai szerint:</a:t>
            </a:r>
          </a:p>
          <a:p>
            <a:pPr marL="539750" indent="-342900">
              <a:spcBef>
                <a:spcPts val="400"/>
              </a:spcBef>
              <a:defRPr/>
            </a:pPr>
            <a:r>
              <a:rPr lang="hu-HU" sz="1800" kern="0" dirty="0">
                <a:solidFill>
                  <a:srgbClr val="000000"/>
                </a:solidFill>
                <a:latin typeface="Georgia"/>
              </a:rPr>
              <a:t>Líceumi korszak (1813–1817)</a:t>
            </a:r>
          </a:p>
          <a:p>
            <a:pPr marL="539750" indent="-342900">
              <a:spcBef>
                <a:spcPts val="400"/>
              </a:spcBef>
              <a:defRPr/>
            </a:pPr>
            <a:r>
              <a:rPr lang="hu-HU" sz="1800" kern="0" dirty="0">
                <a:solidFill>
                  <a:srgbClr val="000000"/>
                </a:solidFill>
                <a:latin typeface="Georgia"/>
              </a:rPr>
              <a:t>Pétervári korszak (1817–1820)</a:t>
            </a:r>
          </a:p>
          <a:p>
            <a:pPr marL="539750" indent="-342900">
              <a:spcBef>
                <a:spcPts val="400"/>
              </a:spcBef>
              <a:defRPr/>
            </a:pPr>
            <a:r>
              <a:rPr lang="hu-HU" sz="1800" kern="0" dirty="0">
                <a:solidFill>
                  <a:srgbClr val="000000"/>
                </a:solidFill>
                <a:latin typeface="Georgia"/>
              </a:rPr>
              <a:t>A déli száműzetés (1820–1824)</a:t>
            </a:r>
          </a:p>
          <a:p>
            <a:pPr marL="539750" indent="-342900">
              <a:spcBef>
                <a:spcPts val="400"/>
              </a:spcBef>
              <a:defRPr/>
            </a:pPr>
            <a:r>
              <a:rPr lang="hu-HU" sz="1800" kern="0" dirty="0">
                <a:solidFill>
                  <a:srgbClr val="000000"/>
                </a:solidFill>
                <a:latin typeface="Georgia"/>
              </a:rPr>
              <a:t>Mihajlovszkoe (1824–1826)</a:t>
            </a:r>
          </a:p>
          <a:p>
            <a:pPr marL="539750" indent="-342900">
              <a:spcBef>
                <a:spcPts val="400"/>
              </a:spcBef>
              <a:defRPr/>
            </a:pPr>
            <a:r>
              <a:rPr lang="hu-HU" sz="1800" kern="0" dirty="0">
                <a:solidFill>
                  <a:srgbClr val="000000"/>
                </a:solidFill>
                <a:latin typeface="Georgia"/>
              </a:rPr>
              <a:t>A száműzetés utáni korszak (1826–30)</a:t>
            </a:r>
          </a:p>
          <a:p>
            <a:pPr marL="539750" indent="-342900">
              <a:spcBef>
                <a:spcPts val="400"/>
              </a:spcBef>
              <a:defRPr/>
            </a:pPr>
            <a:r>
              <a:rPr lang="hu-HU" sz="1800" kern="0" dirty="0">
                <a:solidFill>
                  <a:srgbClr val="000000"/>
                </a:solidFill>
                <a:latin typeface="Georgia"/>
              </a:rPr>
              <a:t>A bolgyinoi ősz (1830)</a:t>
            </a:r>
          </a:p>
          <a:p>
            <a:pPr marL="539750" indent="-342900">
              <a:spcBef>
                <a:spcPts val="400"/>
              </a:spcBef>
              <a:defRPr/>
            </a:pPr>
            <a:r>
              <a:rPr lang="hu-HU" sz="1800" kern="0" dirty="0">
                <a:solidFill>
                  <a:srgbClr val="000000"/>
                </a:solidFill>
                <a:latin typeface="Georgia"/>
              </a:rPr>
              <a:t>Utolsó évek (1830–1836)</a:t>
            </a:r>
            <a:endParaRPr lang="en-US" sz="1800" kern="0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5715000" y="3643313"/>
            <a:ext cx="3429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3850" indent="-342900">
              <a:spcBef>
                <a:spcPts val="400"/>
              </a:spcBef>
              <a:spcAft>
                <a:spcPts val="1200"/>
              </a:spcAft>
              <a:buFontTx/>
              <a:buNone/>
              <a:defRPr/>
            </a:pPr>
            <a:r>
              <a:rPr lang="ru-RU" sz="2000" b="1" kern="0" dirty="0">
                <a:solidFill>
                  <a:srgbClr val="3C4BAF"/>
                </a:solidFill>
                <a:latin typeface="Georgia"/>
              </a:rPr>
              <a:t>Творчество </a:t>
            </a:r>
            <a:r>
              <a:rPr lang="hu-HU" sz="2000" b="1" kern="0" dirty="0">
                <a:solidFill>
                  <a:srgbClr val="3C4BAF"/>
                </a:solidFill>
                <a:latin typeface="Georgia"/>
              </a:rPr>
              <a:t>–</a:t>
            </a:r>
            <a:r>
              <a:rPr lang="ru-RU" sz="2000" b="1" kern="0" dirty="0">
                <a:solidFill>
                  <a:srgbClr val="3C4BAF"/>
                </a:solidFill>
                <a:latin typeface="Georgia"/>
              </a:rPr>
              <a:t> судьба</a:t>
            </a:r>
          </a:p>
          <a:p>
            <a:pPr marL="541338" indent="-342900">
              <a:spcBef>
                <a:spcPts val="400"/>
              </a:spcBef>
              <a:defRPr/>
            </a:pPr>
            <a:r>
              <a:rPr lang="ru-RU" sz="1800" kern="0" dirty="0">
                <a:solidFill>
                  <a:srgbClr val="3C4BAF"/>
                </a:solidFill>
                <a:latin typeface="Georgia"/>
              </a:rPr>
              <a:t>Лицейский период</a:t>
            </a:r>
          </a:p>
          <a:p>
            <a:pPr marL="541338" indent="-342900">
              <a:spcBef>
                <a:spcPts val="400"/>
              </a:spcBef>
              <a:defRPr/>
            </a:pPr>
            <a:r>
              <a:rPr lang="ru-RU" sz="1800" kern="0" dirty="0">
                <a:solidFill>
                  <a:srgbClr val="3C4BAF"/>
                </a:solidFill>
                <a:latin typeface="Georgia"/>
              </a:rPr>
              <a:t>Петербургский период</a:t>
            </a:r>
          </a:p>
          <a:p>
            <a:pPr marL="541338" indent="-342900">
              <a:spcBef>
                <a:spcPts val="400"/>
              </a:spcBef>
              <a:defRPr/>
            </a:pPr>
            <a:r>
              <a:rPr lang="ru-RU" sz="1800" kern="0" dirty="0">
                <a:solidFill>
                  <a:srgbClr val="3C4BAF"/>
                </a:solidFill>
                <a:latin typeface="Georgia"/>
              </a:rPr>
              <a:t>Южная ссылка</a:t>
            </a:r>
          </a:p>
          <a:p>
            <a:pPr marL="541338" indent="-342900">
              <a:spcBef>
                <a:spcPts val="400"/>
              </a:spcBef>
              <a:defRPr/>
            </a:pPr>
            <a:r>
              <a:rPr lang="ru-RU" sz="1800" kern="0" dirty="0">
                <a:solidFill>
                  <a:srgbClr val="3C4BAF"/>
                </a:solidFill>
                <a:latin typeface="Georgia"/>
              </a:rPr>
              <a:t>Михайловское</a:t>
            </a:r>
          </a:p>
          <a:p>
            <a:pPr marL="541338" indent="-342900">
              <a:spcBef>
                <a:spcPts val="400"/>
              </a:spcBef>
              <a:defRPr/>
            </a:pPr>
            <a:r>
              <a:rPr lang="ru-RU" sz="1800" kern="0" dirty="0">
                <a:solidFill>
                  <a:srgbClr val="3C4BAF"/>
                </a:solidFill>
                <a:latin typeface="Georgia"/>
              </a:rPr>
              <a:t>После ссылок</a:t>
            </a:r>
          </a:p>
          <a:p>
            <a:pPr marL="541338" indent="-342900">
              <a:spcBef>
                <a:spcPts val="400"/>
              </a:spcBef>
              <a:defRPr/>
            </a:pPr>
            <a:r>
              <a:rPr lang="ru-RU" sz="1800" kern="0" dirty="0">
                <a:solidFill>
                  <a:srgbClr val="3C4BAF"/>
                </a:solidFill>
                <a:latin typeface="Georgia"/>
              </a:rPr>
              <a:t>Болдинская осень</a:t>
            </a:r>
          </a:p>
          <a:p>
            <a:pPr marL="541338" indent="-342900">
              <a:spcBef>
                <a:spcPts val="400"/>
              </a:spcBef>
              <a:defRPr/>
            </a:pPr>
            <a:r>
              <a:rPr lang="ru-RU" sz="1800" kern="0" dirty="0">
                <a:solidFill>
                  <a:srgbClr val="3C4BAF"/>
                </a:solidFill>
                <a:latin typeface="Georgia"/>
              </a:rPr>
              <a:t>Последние годы</a:t>
            </a:r>
            <a:endParaRPr lang="en-US" sz="1800" kern="0" dirty="0">
              <a:solidFill>
                <a:srgbClr val="3C4BAF"/>
              </a:solidFill>
              <a:latin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3636963" cy="2422525"/>
          </a:xfrm>
        </p:spPr>
        <p:txBody>
          <a:bodyPr/>
          <a:lstStyle/>
          <a:p>
            <a:pPr eaLnBrk="1" hangingPunct="1">
              <a:defRPr/>
            </a:pPr>
            <a:r>
              <a:rPr lang="hu-HU" sz="2700" b="1" dirty="0" smtClean="0">
                <a:solidFill>
                  <a:srgbClr val="3D3D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Puskin életművének</a:t>
            </a:r>
            <a:br>
              <a:rPr lang="hu-HU" sz="2700" b="1" dirty="0" smtClean="0">
                <a:solidFill>
                  <a:srgbClr val="3D3D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hu-HU" sz="2700" b="1" dirty="0" smtClean="0">
                <a:solidFill>
                  <a:srgbClr val="3D3D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első korszaka (1813</a:t>
            </a:r>
            <a:r>
              <a:rPr lang="hu-HU" sz="2700" b="1" dirty="0" smtClean="0">
                <a:solidFill>
                  <a:srgbClr val="3D3D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–20</a:t>
            </a:r>
            <a:r>
              <a:rPr lang="hu-HU" sz="2700" b="1" dirty="0" smtClean="0">
                <a:solidFill>
                  <a:srgbClr val="3D3D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)</a:t>
            </a:r>
            <a:endParaRPr lang="en-US" sz="2700" b="1" dirty="0" smtClean="0">
              <a:solidFill>
                <a:srgbClr val="3D3D3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284538"/>
            <a:ext cx="8229600" cy="3168650"/>
          </a:xfrm>
        </p:spPr>
        <p:txBody>
          <a:bodyPr/>
          <a:lstStyle/>
          <a:p>
            <a:pPr eaLnBrk="1" hangingPunct="1">
              <a:spcBef>
                <a:spcPts val="400"/>
              </a:spcBef>
              <a:defRPr/>
            </a:pPr>
            <a:r>
              <a:rPr lang="hu-HU" sz="2000" dirty="0" smtClean="0"/>
              <a:t>A különböző hagyományok, stílusok és műfajok alkotói módon történő elsajátítása és a „mesterekkel” való vetélkedés.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hu-HU" sz="2000" dirty="0" smtClean="0"/>
              <a:t>A dekabrista eszmék hatása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hu-HU" sz="2000" i="1" dirty="0" smtClean="0"/>
              <a:t>Ruszlán és Ludmila</a:t>
            </a:r>
            <a:r>
              <a:rPr lang="hu-HU" sz="2000" dirty="0" smtClean="0"/>
              <a:t> (</a:t>
            </a:r>
            <a:r>
              <a:rPr lang="ru-RU" sz="2000" i="1" dirty="0" smtClean="0">
                <a:solidFill>
                  <a:srgbClr val="3C4BAF"/>
                </a:solidFill>
                <a:cs typeface="Times New Roman" pitchFamily="18" charset="0"/>
              </a:rPr>
              <a:t>Руслан и Людмила,</a:t>
            </a:r>
            <a:r>
              <a:rPr lang="hu-HU" sz="2000" i="1" dirty="0" smtClean="0">
                <a:solidFill>
                  <a:srgbClr val="3C4BAF"/>
                </a:solidFill>
                <a:cs typeface="Times New Roman" pitchFamily="18" charset="0"/>
              </a:rPr>
              <a:t> </a:t>
            </a:r>
            <a:r>
              <a:rPr lang="hu-HU" sz="2000" dirty="0" smtClean="0"/>
              <a:t>1817</a:t>
            </a:r>
            <a:r>
              <a:rPr lang="hu-HU" sz="2000" dirty="0" smtClean="0">
                <a:cs typeface="Times New Roman" pitchFamily="18" charset="0"/>
              </a:rPr>
              <a:t>–1820, 1828</a:t>
            </a:r>
            <a:r>
              <a:rPr lang="hu-HU" sz="2000" dirty="0" smtClean="0"/>
              <a:t>):</a:t>
            </a:r>
          </a:p>
          <a:p>
            <a:pPr marL="717550" eaLnBrk="1" hangingPunct="1">
              <a:spcBef>
                <a:spcPts val="400"/>
              </a:spcBef>
              <a:buFont typeface="Wingdings" pitchFamily="2" charset="2"/>
              <a:buChar char="Ø"/>
              <a:defRPr/>
            </a:pPr>
            <a:r>
              <a:rPr lang="hu-HU" sz="2000" dirty="0" smtClean="0"/>
              <a:t>különböző összeférhetetlen műfaji-stiláris töredékek kontrasztív  egymásmellettisége,</a:t>
            </a:r>
          </a:p>
          <a:p>
            <a:pPr marL="717550" eaLnBrk="1" hangingPunct="1">
              <a:spcBef>
                <a:spcPts val="400"/>
              </a:spcBef>
              <a:buFont typeface="Wingdings" pitchFamily="2" charset="2"/>
              <a:buChar char="Ø"/>
              <a:defRPr/>
            </a:pPr>
            <a:r>
              <a:rPr lang="hu-HU" sz="2000" dirty="0" smtClean="0"/>
              <a:t> a műfajiság elvére irányuló irónia,</a:t>
            </a:r>
          </a:p>
          <a:p>
            <a:pPr marL="717550" eaLnBrk="1" hangingPunct="1">
              <a:spcBef>
                <a:spcPts val="400"/>
              </a:spcBef>
              <a:buFont typeface="Wingdings" pitchFamily="2" charset="2"/>
              <a:buChar char="Ø"/>
              <a:defRPr/>
            </a:pPr>
            <a:r>
              <a:rPr lang="hu-HU" sz="2000" dirty="0" smtClean="0"/>
              <a:t>a játékosan erotikus, heroikus és  magasztosan  lírai intonációk egyvelege </a:t>
            </a:r>
            <a:r>
              <a:rPr lang="hu-HU" sz="2000" dirty="0" smtClean="0">
                <a:sym typeface="Wingdings" pitchFamily="2" charset="2"/>
              </a:rPr>
              <a:t> </a:t>
            </a:r>
            <a:r>
              <a:rPr lang="hu-HU" sz="2000" i="1" dirty="0" smtClean="0">
                <a:sym typeface="Wingdings" pitchFamily="2" charset="2"/>
              </a:rPr>
              <a:t>Anyegin</a:t>
            </a:r>
            <a:r>
              <a:rPr lang="hu-HU" sz="2000" dirty="0" smtClean="0">
                <a:sym typeface="Wingdings" pitchFamily="2" charset="2"/>
              </a:rPr>
              <a:t>-ben kiteljesedő narratív szerkezetek</a:t>
            </a:r>
            <a:endParaRPr lang="hu-HU" sz="2000" dirty="0" smtClean="0"/>
          </a:p>
        </p:txBody>
      </p:sp>
      <p:pic>
        <p:nvPicPr>
          <p:cNvPr id="3076" name="Picture 4" descr="PuskinSynte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42875"/>
            <a:ext cx="5256213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22388" y="260350"/>
            <a:ext cx="6500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Puskin romantikus korszaka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357188" y="908050"/>
            <a:ext cx="8501062" cy="554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>
              <a:spcBef>
                <a:spcPts val="300"/>
              </a:spcBef>
              <a:defRPr/>
            </a:pPr>
            <a:r>
              <a:rPr lang="hu-HU" sz="2400" b="1" i="1" dirty="0">
                <a:latin typeface="Georgia" pitchFamily="18" charset="0"/>
              </a:rPr>
              <a:t>A romantikus poémák:</a:t>
            </a:r>
          </a:p>
          <a:p>
            <a:pPr marL="271463">
              <a:spcBef>
                <a:spcPts val="300"/>
              </a:spcBef>
              <a:buNone/>
              <a:defRPr/>
            </a:pPr>
            <a:r>
              <a:rPr lang="hu-HU" sz="1800" i="1" dirty="0">
                <a:latin typeface="Georgia" pitchFamily="18" charset="0"/>
              </a:rPr>
              <a:t>A kaukázusi fogoly</a:t>
            </a:r>
            <a:r>
              <a:rPr lang="hu-HU" sz="1800" dirty="0">
                <a:latin typeface="Georgia" pitchFamily="18" charset="0"/>
              </a:rPr>
              <a:t> (1820-21)</a:t>
            </a:r>
            <a:r>
              <a:rPr lang="ru-RU" sz="1800" dirty="0">
                <a:latin typeface="Georgia" pitchFamily="18" charset="0"/>
              </a:rPr>
              <a:t>		</a:t>
            </a:r>
            <a:r>
              <a:rPr lang="ru-RU" sz="1800" i="1" dirty="0">
                <a:solidFill>
                  <a:srgbClr val="3C4BAF"/>
                </a:solidFill>
                <a:latin typeface="Georgia" pitchFamily="18" charset="0"/>
              </a:rPr>
              <a:t>Кавказский пленник</a:t>
            </a:r>
          </a:p>
          <a:p>
            <a:pPr marL="250825">
              <a:spcBef>
                <a:spcPts val="300"/>
              </a:spcBef>
              <a:buNone/>
              <a:defRPr/>
            </a:pPr>
            <a:r>
              <a:rPr lang="hu-HU" sz="1800" i="1" dirty="0">
                <a:latin typeface="Georgia" pitchFamily="18" charset="0"/>
              </a:rPr>
              <a:t>A bahcsiszeráji szökőkút</a:t>
            </a:r>
            <a:r>
              <a:rPr lang="hu-HU" sz="1800" dirty="0">
                <a:latin typeface="Georgia" pitchFamily="18" charset="0"/>
              </a:rPr>
              <a:t> (1821-23)	</a:t>
            </a:r>
            <a:r>
              <a:rPr lang="ru-RU" sz="1800" i="1" dirty="0">
                <a:solidFill>
                  <a:srgbClr val="3C4BAF"/>
                </a:solidFill>
                <a:latin typeface="Georgia" pitchFamily="18" charset="0"/>
              </a:rPr>
              <a:t>Бахчисарайский фонтан</a:t>
            </a:r>
          </a:p>
          <a:p>
            <a:pPr marL="541338">
              <a:spcBef>
                <a:spcPts val="300"/>
              </a:spcBef>
              <a:buNone/>
              <a:defRPr/>
            </a:pPr>
            <a:r>
              <a:rPr lang="hu-HU" sz="1800" dirty="0">
                <a:latin typeface="Georgia" pitchFamily="18" charset="0"/>
              </a:rPr>
              <a:t>Vjazemszkij előszavával: </a:t>
            </a:r>
            <a:r>
              <a:rPr lang="hu-HU" sz="1800" i="1" dirty="0">
                <a:latin typeface="Georgia" pitchFamily="18" charset="0"/>
              </a:rPr>
              <a:t>A kiadó és … a klasszikus beszélgetése</a:t>
            </a:r>
            <a:r>
              <a:rPr lang="hu-HU" sz="1800" dirty="0">
                <a:latin typeface="Georgia" pitchFamily="18" charset="0"/>
              </a:rPr>
              <a:t> (1824)</a:t>
            </a:r>
            <a:br>
              <a:rPr lang="hu-HU" sz="1800" dirty="0">
                <a:latin typeface="Georgia" pitchFamily="18" charset="0"/>
              </a:rPr>
            </a:br>
            <a:r>
              <a:rPr lang="ru-RU" sz="1800" dirty="0">
                <a:solidFill>
                  <a:srgbClr val="3C4BAF"/>
                </a:solidFill>
                <a:latin typeface="Georgia" pitchFamily="18" charset="0"/>
              </a:rPr>
              <a:t>Вяземский:</a:t>
            </a:r>
            <a:r>
              <a:rPr lang="ru-RU" sz="1800" i="1" dirty="0">
                <a:solidFill>
                  <a:srgbClr val="3C4BAF"/>
                </a:solidFill>
                <a:latin typeface="Georgia" pitchFamily="18" charset="0"/>
              </a:rPr>
              <a:t> Разговор между издателем</a:t>
            </a:r>
            <a:r>
              <a:rPr lang="hu-HU" sz="1800" i="1" dirty="0">
                <a:solidFill>
                  <a:srgbClr val="3C4BAF"/>
                </a:solidFill>
                <a:latin typeface="Georgia" pitchFamily="18" charset="0"/>
              </a:rPr>
              <a:t> </a:t>
            </a:r>
            <a:r>
              <a:rPr lang="ru-RU" sz="1800" i="1" dirty="0">
                <a:solidFill>
                  <a:srgbClr val="3C4BAF"/>
                </a:solidFill>
                <a:latin typeface="Georgia" pitchFamily="18" charset="0"/>
              </a:rPr>
              <a:t>и классиком с Выборгской стороны или</a:t>
            </a:r>
            <a:r>
              <a:rPr lang="hu-HU" sz="1800" i="1" dirty="0">
                <a:solidFill>
                  <a:srgbClr val="3C4BAF"/>
                </a:solidFill>
                <a:latin typeface="Georgia" pitchFamily="18" charset="0"/>
              </a:rPr>
              <a:t> c</a:t>
            </a:r>
            <a:r>
              <a:rPr lang="ru-RU" sz="1800" i="1" dirty="0">
                <a:solidFill>
                  <a:srgbClr val="3C4BAF"/>
                </a:solidFill>
                <a:latin typeface="Georgia" pitchFamily="18" charset="0"/>
              </a:rPr>
              <a:t> Васильевского острова</a:t>
            </a:r>
          </a:p>
          <a:p>
            <a:pPr marL="250825">
              <a:spcBef>
                <a:spcPts val="300"/>
              </a:spcBef>
              <a:buNone/>
              <a:defRPr/>
            </a:pPr>
            <a:r>
              <a:rPr lang="hu-HU" sz="1800" i="1" dirty="0">
                <a:latin typeface="Georgia" pitchFamily="18" charset="0"/>
              </a:rPr>
              <a:t>Cigányok</a:t>
            </a:r>
            <a:r>
              <a:rPr lang="hu-HU" sz="1800" dirty="0">
                <a:latin typeface="Georgia" pitchFamily="18" charset="0"/>
              </a:rPr>
              <a:t> (1824)</a:t>
            </a:r>
            <a:r>
              <a:rPr lang="ru-RU" sz="1800" dirty="0">
                <a:latin typeface="Georgia" pitchFamily="18" charset="0"/>
              </a:rPr>
              <a:t> 			</a:t>
            </a:r>
            <a:r>
              <a:rPr lang="ru-RU" sz="1800" i="1" dirty="0">
                <a:solidFill>
                  <a:srgbClr val="3C4BAF"/>
                </a:solidFill>
                <a:latin typeface="Georgia" pitchFamily="18" charset="0"/>
              </a:rPr>
              <a:t>Цыганы</a:t>
            </a:r>
            <a:r>
              <a:rPr lang="ru-RU" i="1" dirty="0">
                <a:solidFill>
                  <a:srgbClr val="3C4BAF"/>
                </a:solidFill>
                <a:latin typeface="Georgia" pitchFamily="18" charset="0"/>
              </a:rPr>
              <a:t>	</a:t>
            </a:r>
          </a:p>
          <a:p>
            <a:pPr marL="1588">
              <a:spcBef>
                <a:spcPts val="300"/>
              </a:spcBef>
              <a:defRPr/>
            </a:pPr>
            <a:r>
              <a:rPr lang="hu-HU" sz="2400" b="1" i="1" dirty="0">
                <a:latin typeface="Georgia" pitchFamily="18" charset="0"/>
              </a:rPr>
              <a:t>A romantikus poémák poétikája</a:t>
            </a:r>
            <a:endParaRPr lang="ru-RU" sz="2400" i="1" dirty="0">
              <a:solidFill>
                <a:srgbClr val="3C4BAF"/>
              </a:solidFill>
              <a:latin typeface="Georgia" pitchFamily="18" charset="0"/>
            </a:endParaRPr>
          </a:p>
          <a:p>
            <a:pPr marL="717550" indent="-354013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+mn-lt"/>
              </a:rPr>
              <a:t>a byron-i impulzus („keleti poémák”),</a:t>
            </a:r>
          </a:p>
          <a:p>
            <a:pPr marL="717550" indent="-354013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+mn-lt"/>
              </a:rPr>
              <a:t>a romantikus poéma szerveződése:</a:t>
            </a:r>
          </a:p>
          <a:p>
            <a:pPr marL="1081088" lvl="1" indent="-354013">
              <a:spcBef>
                <a:spcPts val="0"/>
              </a:spcBef>
              <a:buFont typeface="Georgia" pitchFamily="18" charset="0"/>
              <a:buChar char="–"/>
              <a:defRPr/>
            </a:pPr>
            <a:r>
              <a:rPr lang="hu-HU" sz="2000" dirty="0">
                <a:latin typeface="+mn-lt"/>
              </a:rPr>
              <a:t>az elégiai életérzés és hős beoltása az epikus formába,</a:t>
            </a:r>
          </a:p>
          <a:p>
            <a:pPr marL="1081088" lvl="1" indent="-354013">
              <a:spcBef>
                <a:spcPts val="0"/>
              </a:spcBef>
              <a:buFont typeface="Georgia" pitchFamily="18" charset="0"/>
              <a:buChar char="–"/>
              <a:defRPr/>
            </a:pPr>
            <a:r>
              <a:rPr lang="hu-HU" sz="2000" dirty="0">
                <a:latin typeface="+mn-lt"/>
              </a:rPr>
              <a:t>a valóság ábrázolása a hős szubjektív lírai szemléletén át, amellyel az elbeszélő azonosul érzelmileg,</a:t>
            </a:r>
          </a:p>
          <a:p>
            <a:pPr marL="719138" indent="-357188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Georgia" pitchFamily="18" charset="0"/>
              </a:rPr>
              <a:t> a „kor hőséhez” való viszony</a:t>
            </a:r>
            <a:r>
              <a:rPr lang="hu-HU" sz="2000" dirty="0" smtClean="0">
                <a:latin typeface="Georgia" pitchFamily="18" charset="0"/>
              </a:rPr>
              <a:t>:</a:t>
            </a:r>
            <a:endParaRPr lang="ru-RU" sz="2000" dirty="0" smtClean="0">
              <a:latin typeface="Georgia" pitchFamily="18" charset="0"/>
            </a:endParaRPr>
          </a:p>
          <a:p>
            <a:pPr marL="1081088" lvl="3" indent="-357188">
              <a:spcBef>
                <a:spcPts val="0"/>
              </a:spcBef>
              <a:buFont typeface="Symbol" pitchFamily="18" charset="2"/>
              <a:buChar char="-"/>
              <a:defRPr/>
            </a:pPr>
            <a:r>
              <a:rPr lang="hu-HU" sz="2000" dirty="0" smtClean="0">
                <a:latin typeface="Georgia" pitchFamily="18" charset="0"/>
              </a:rPr>
              <a:t>a </a:t>
            </a:r>
            <a:r>
              <a:rPr lang="hu-HU" sz="2000" dirty="0">
                <a:latin typeface="Georgia" pitchFamily="18" charset="0"/>
              </a:rPr>
              <a:t>„nép” megítélésén keresztül (</a:t>
            </a:r>
            <a:r>
              <a:rPr lang="hu-HU" sz="2000" i="1" dirty="0" smtClean="0">
                <a:latin typeface="Georgia" pitchFamily="18" charset="0"/>
              </a:rPr>
              <a:t>Cigányok</a:t>
            </a:r>
            <a:r>
              <a:rPr lang="hu-HU" sz="2000" dirty="0" smtClean="0">
                <a:latin typeface="Georgia" pitchFamily="18" charset="0"/>
              </a:rPr>
              <a:t>)</a:t>
            </a:r>
            <a:endParaRPr lang="ru-RU" sz="2000" dirty="0">
              <a:latin typeface="Georgia" pitchFamily="18" charset="0"/>
            </a:endParaRPr>
          </a:p>
          <a:p>
            <a:pPr marL="1081088" lvl="3" indent="-357188">
              <a:spcBef>
                <a:spcPts val="0"/>
              </a:spcBef>
              <a:buFont typeface="Symbol" pitchFamily="18" charset="2"/>
              <a:buChar char="-"/>
              <a:defRPr/>
            </a:pPr>
            <a:r>
              <a:rPr lang="hu-HU" sz="2000" dirty="0" smtClean="0">
                <a:latin typeface="Georgia" pitchFamily="18" charset="0"/>
              </a:rPr>
              <a:t>ironikus </a:t>
            </a:r>
            <a:r>
              <a:rPr lang="hu-HU" sz="2000" dirty="0">
                <a:latin typeface="Georgia" pitchFamily="18" charset="0"/>
              </a:rPr>
              <a:t>megvilágításban </a:t>
            </a:r>
            <a:r>
              <a:rPr lang="hu-HU" sz="2000" dirty="0">
                <a:latin typeface="Georgia" pitchFamily="18" charset="0"/>
                <a:sym typeface="Wingdings" pitchFamily="2" charset="2"/>
              </a:rPr>
              <a:t> </a:t>
            </a:r>
            <a:r>
              <a:rPr lang="hu-HU" sz="2000" i="1" dirty="0">
                <a:latin typeface="Georgia" pitchFamily="18" charset="0"/>
                <a:sym typeface="Wingdings" pitchFamily="2" charset="2"/>
              </a:rPr>
              <a:t>Jevgenij </a:t>
            </a:r>
            <a:r>
              <a:rPr lang="hu-HU" sz="2000" i="1" dirty="0" smtClean="0">
                <a:latin typeface="Georgia" pitchFamily="18" charset="0"/>
                <a:sym typeface="Wingdings" pitchFamily="2" charset="2"/>
              </a:rPr>
              <a:t>Anyegin</a:t>
            </a:r>
            <a:endParaRPr lang="en-US" sz="2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3" y="428625"/>
            <a:ext cx="5603875" cy="706438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b="1" i="1" dirty="0" smtClean="0">
                <a:solidFill>
                  <a:srgbClr val="3D3D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Jevgenij Anyegin </a:t>
            </a:r>
            <a:r>
              <a:rPr lang="hu-HU" sz="2800" b="1" dirty="0" smtClean="0">
                <a:solidFill>
                  <a:srgbClr val="3D3D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(1824–30)</a:t>
            </a:r>
            <a:endParaRPr lang="en-US" sz="2800" b="1" dirty="0" smtClean="0">
              <a:solidFill>
                <a:srgbClr val="3D3D3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327650"/>
          </a:xfrm>
        </p:spPr>
        <p:txBody>
          <a:bodyPr/>
          <a:lstStyle/>
          <a:p>
            <a:pPr marL="324000" eaLnBrk="1" hangingPunct="1">
              <a:spcBef>
                <a:spcPts val="300"/>
              </a:spcBef>
              <a:defRPr/>
            </a:pPr>
            <a:r>
              <a:rPr lang="hu-HU" sz="2000" dirty="0" smtClean="0"/>
              <a:t>A regény jelentősége:</a:t>
            </a:r>
          </a:p>
          <a:p>
            <a:pPr marL="898525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hu-HU" sz="2000" dirty="0" smtClean="0"/>
              <a:t>új szüzsé,</a:t>
            </a:r>
          </a:p>
          <a:p>
            <a:pPr marL="898525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hu-HU" sz="2000" dirty="0" smtClean="0"/>
              <a:t>új műfaj,</a:t>
            </a:r>
          </a:p>
          <a:p>
            <a:pPr marL="898525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hu-HU" sz="2000" dirty="0" smtClean="0"/>
              <a:t>új hőstípus,</a:t>
            </a:r>
          </a:p>
          <a:p>
            <a:pPr marL="898525" eaLnBrk="1" hangingPunct="1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hu-HU" sz="2000" dirty="0" smtClean="0"/>
              <a:t>a regényszó új értelmezése</a:t>
            </a:r>
            <a:br>
              <a:rPr lang="hu-HU" sz="2000" dirty="0" smtClean="0"/>
            </a:br>
            <a:r>
              <a:rPr lang="hu-HU" sz="2000" dirty="0" smtClean="0"/>
              <a:t>(az irodalmi szöveg fogalmának</a:t>
            </a:r>
            <a:br>
              <a:rPr lang="hu-HU" sz="2000" dirty="0" smtClean="0"/>
            </a:br>
            <a:r>
              <a:rPr lang="hu-HU" sz="2000" dirty="0" smtClean="0"/>
              <a:t>átalakulása)</a:t>
            </a:r>
          </a:p>
          <a:p>
            <a:pPr marL="324000" eaLnBrk="1" hangingPunct="1">
              <a:spcBef>
                <a:spcPts val="300"/>
              </a:spcBef>
              <a:spcAft>
                <a:spcPts val="600"/>
              </a:spcAft>
              <a:defRPr/>
            </a:pPr>
            <a:r>
              <a:rPr lang="hu-HU" sz="2000" dirty="0" smtClean="0"/>
              <a:t>A megelőző irodalmi hagyományok</a:t>
            </a:r>
            <a:br>
              <a:rPr lang="hu-HU" sz="2000" dirty="0" smtClean="0"/>
            </a:br>
            <a:r>
              <a:rPr lang="hu-HU" sz="2000" dirty="0" smtClean="0"/>
              <a:t>(saját műveié is) szintézise és meghaladása</a:t>
            </a:r>
            <a:endParaRPr lang="en-US" sz="2000" dirty="0" smtClean="0"/>
          </a:p>
          <a:p>
            <a:pPr marL="324000" eaLnBrk="1" hangingPunct="1">
              <a:spcBef>
                <a:spcPts val="300"/>
              </a:spcBef>
              <a:defRPr/>
            </a:pPr>
            <a:r>
              <a:rPr lang="hu-HU" sz="2000" dirty="0" smtClean="0"/>
              <a:t>A költői struktúra elemei:</a:t>
            </a:r>
          </a:p>
          <a:p>
            <a:pPr marL="898525" lvl="1" eaLnBrk="1" hangingPunct="1">
              <a:spcBef>
                <a:spcPts val="300"/>
              </a:spcBef>
              <a:defRPr/>
            </a:pPr>
            <a:r>
              <a:rPr lang="hu-HU" sz="2000" dirty="0" smtClean="0"/>
              <a:t>intonációváltások,</a:t>
            </a:r>
          </a:p>
          <a:p>
            <a:pPr marL="898525" lvl="1" eaLnBrk="1" hangingPunct="1">
              <a:spcBef>
                <a:spcPts val="300"/>
              </a:spcBef>
              <a:defRPr/>
            </a:pPr>
            <a:r>
              <a:rPr lang="hu-HU" sz="2000" dirty="0" smtClean="0"/>
              <a:t>szemszögekkel való játék,</a:t>
            </a:r>
          </a:p>
          <a:p>
            <a:pPr marL="898525" lvl="1" eaLnBrk="1" hangingPunct="1">
              <a:spcBef>
                <a:spcPts val="300"/>
              </a:spcBef>
              <a:defRPr/>
            </a:pPr>
            <a:r>
              <a:rPr lang="hu-HU" sz="2000" dirty="0" smtClean="0"/>
              <a:t>asszociációk, reminiszcenciák  és idézetek rendszere,</a:t>
            </a:r>
          </a:p>
          <a:p>
            <a:pPr marL="898525" lvl="1" eaLnBrk="1" hangingPunct="1">
              <a:spcBef>
                <a:spcPts val="300"/>
              </a:spcBef>
              <a:defRPr/>
            </a:pPr>
            <a:r>
              <a:rPr lang="hu-HU" sz="2000" dirty="0" smtClean="0"/>
              <a:t>a szerzői irónia,</a:t>
            </a:r>
          </a:p>
          <a:p>
            <a:pPr marL="368300" lvl="1" eaLnBrk="1" hangingPunct="1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hu-HU" sz="2000" i="1" dirty="0" smtClean="0"/>
              <a:t>Anyegin</a:t>
            </a:r>
            <a:r>
              <a:rPr lang="hu-HU" sz="2000" dirty="0" smtClean="0"/>
              <a:t> mint az orosz regény típusának modellje</a:t>
            </a:r>
          </a:p>
          <a:p>
            <a:pPr marL="898525" lvl="1" eaLnBrk="1" hangingPunct="1">
              <a:spcBef>
                <a:spcPts val="300"/>
              </a:spcBef>
              <a:buFontTx/>
              <a:buNone/>
              <a:defRPr/>
            </a:pPr>
            <a:endParaRPr lang="hu-HU" sz="2000" dirty="0" smtClean="0"/>
          </a:p>
        </p:txBody>
      </p:sp>
      <p:pic>
        <p:nvPicPr>
          <p:cNvPr id="5124" name="Picture 7" descr="Pushkin i Oneg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15888"/>
            <a:ext cx="3217862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489" y="116632"/>
            <a:ext cx="6417023" cy="504056"/>
          </a:xfrm>
        </p:spPr>
        <p:txBody>
          <a:bodyPr/>
          <a:lstStyle/>
          <a:p>
            <a:pPr marL="539750" indent="-342900">
              <a:spcBef>
                <a:spcPts val="400"/>
              </a:spcBef>
              <a:defRPr/>
            </a:pPr>
            <a:r>
              <a:rPr lang="hu-HU" sz="3200" b="1" dirty="0">
                <a:solidFill>
                  <a:srgbClr val="000000"/>
                </a:solidFill>
                <a:latin typeface="Georgia"/>
              </a:rPr>
              <a:t>A bolgyinoi ősz (1830</a:t>
            </a:r>
            <a:r>
              <a:rPr lang="hu-HU" sz="3200" b="1" dirty="0" smtClean="0">
                <a:solidFill>
                  <a:srgbClr val="000000"/>
                </a:solidFill>
                <a:latin typeface="Georgia"/>
              </a:rPr>
              <a:t>)</a:t>
            </a:r>
            <a:endParaRPr lang="hu-HU" sz="3200" b="1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80920" cy="6048672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 i="1" dirty="0" smtClean="0"/>
              <a:t>Jevgenyij Anyegin </a:t>
            </a:r>
            <a:r>
              <a:rPr lang="hu-HU" sz="2000" dirty="0" smtClean="0"/>
              <a:t>befejezése</a:t>
            </a:r>
          </a:p>
          <a:p>
            <a:pPr>
              <a:spcBef>
                <a:spcPts val="0"/>
              </a:spcBef>
            </a:pPr>
            <a:r>
              <a:rPr lang="hu-HU" sz="2000" i="1" dirty="0" smtClean="0"/>
              <a:t>Belkin elbeszélései </a:t>
            </a:r>
            <a:r>
              <a:rPr lang="hu-HU" sz="2000" dirty="0" smtClean="0"/>
              <a:t>c. prózai ciklus) megírása</a:t>
            </a:r>
            <a:br>
              <a:rPr lang="hu-HU" sz="2000" dirty="0" smtClean="0"/>
            </a:br>
            <a:r>
              <a:rPr lang="en-US" sz="1800" dirty="0" smtClean="0"/>
              <a:t>A </a:t>
            </a:r>
            <a:r>
              <a:rPr lang="hu-HU" sz="1800" dirty="0" smtClean="0"/>
              <a:t>lövés</a:t>
            </a:r>
            <a:r>
              <a:rPr lang="en-US" sz="1800" dirty="0" smtClean="0"/>
              <a:t> </a:t>
            </a:r>
            <a:r>
              <a:rPr lang="en-US" sz="1800" i="1" dirty="0" smtClean="0"/>
              <a:t>(</a:t>
            </a:r>
            <a:r>
              <a:rPr lang="ru-RU" sz="1800" i="1" dirty="0" smtClean="0"/>
              <a:t>Выстрел</a:t>
            </a:r>
            <a:r>
              <a:rPr lang="bg-BG" sz="1800" i="1" dirty="0" smtClean="0"/>
              <a:t>)</a:t>
            </a:r>
            <a:r>
              <a:rPr lang="hu-HU" sz="1800" i="1" dirty="0" smtClean="0"/>
              <a:t>, </a:t>
            </a:r>
            <a:r>
              <a:rPr lang="en-US" sz="1800" dirty="0" smtClean="0"/>
              <a:t>A </a:t>
            </a:r>
            <a:r>
              <a:rPr lang="hu-HU" sz="1800" dirty="0" smtClean="0"/>
              <a:t>hóvihar</a:t>
            </a:r>
            <a:r>
              <a:rPr lang="en-US" sz="1800" dirty="0" smtClean="0"/>
              <a:t> </a:t>
            </a:r>
            <a:r>
              <a:rPr lang="en-US" sz="1800" i="1" dirty="0" smtClean="0"/>
              <a:t>(</a:t>
            </a:r>
            <a:r>
              <a:rPr lang="ru-RU" sz="1800" i="1" dirty="0" smtClean="0"/>
              <a:t>Метель</a:t>
            </a:r>
            <a:r>
              <a:rPr lang="bg-BG" sz="1800" i="1" dirty="0" smtClean="0"/>
              <a:t>)</a:t>
            </a:r>
            <a:r>
              <a:rPr lang="hu-HU" sz="1800" i="1" dirty="0" smtClean="0"/>
              <a:t>,</a:t>
            </a:r>
            <a:br>
              <a:rPr lang="hu-HU" sz="1800" i="1" dirty="0" smtClean="0"/>
            </a:br>
            <a:r>
              <a:rPr lang="en-US" sz="1800" dirty="0" smtClean="0"/>
              <a:t>A </a:t>
            </a:r>
            <a:r>
              <a:rPr lang="hu-HU" sz="1800" dirty="0" smtClean="0"/>
              <a:t>postamester</a:t>
            </a:r>
            <a:r>
              <a:rPr lang="en-US" sz="1800" dirty="0" smtClean="0"/>
              <a:t> </a:t>
            </a:r>
            <a:r>
              <a:rPr lang="en-US" sz="1800" i="1" dirty="0" smtClean="0"/>
              <a:t>(</a:t>
            </a:r>
            <a:r>
              <a:rPr lang="ru-RU" sz="1800" i="1" dirty="0" smtClean="0"/>
              <a:t>Станционный</a:t>
            </a:r>
            <a:r>
              <a:rPr lang="bg-BG" sz="1800" i="1" dirty="0" smtClean="0"/>
              <a:t> </a:t>
            </a:r>
            <a:r>
              <a:rPr lang="ru-RU" sz="1800" i="1" dirty="0" smtClean="0"/>
              <a:t>смотритель</a:t>
            </a:r>
            <a:r>
              <a:rPr lang="bg-BG" sz="1800" i="1" dirty="0" smtClean="0"/>
              <a:t>)</a:t>
            </a:r>
            <a:r>
              <a:rPr lang="hu-HU" sz="1800" i="1" dirty="0" smtClean="0"/>
              <a:t/>
            </a:r>
            <a:br>
              <a:rPr lang="hu-HU" sz="1800" i="1" dirty="0" smtClean="0"/>
            </a:br>
            <a:r>
              <a:rPr lang="en-US" sz="1800" dirty="0" smtClean="0"/>
              <a:t>A </a:t>
            </a:r>
            <a:r>
              <a:rPr lang="hu-HU" sz="1800" dirty="0" smtClean="0"/>
              <a:t>koporsókészítő</a:t>
            </a:r>
            <a:r>
              <a:rPr lang="en-US" sz="1800" dirty="0" smtClean="0"/>
              <a:t> </a:t>
            </a:r>
            <a:r>
              <a:rPr lang="en-US" sz="1800" i="1" dirty="0" smtClean="0"/>
              <a:t>(</a:t>
            </a:r>
            <a:r>
              <a:rPr lang="ru-RU" sz="1800" i="1" dirty="0" smtClean="0"/>
              <a:t>Гробовщик</a:t>
            </a:r>
            <a:r>
              <a:rPr lang="bg-BG" sz="1800" i="1" dirty="0" smtClean="0"/>
              <a:t>)</a:t>
            </a:r>
            <a:r>
              <a:rPr lang="hu-HU" sz="1800" i="1" dirty="0" smtClean="0"/>
              <a:t/>
            </a:r>
            <a:br>
              <a:rPr lang="hu-HU" sz="1800" i="1" dirty="0" smtClean="0"/>
            </a:br>
            <a:r>
              <a:rPr lang="en-US" sz="1800" dirty="0" smtClean="0"/>
              <a:t>A </a:t>
            </a:r>
            <a:r>
              <a:rPr lang="hu-HU" sz="1800" dirty="0" smtClean="0"/>
              <a:t>parasztruhás kisasszony </a:t>
            </a:r>
            <a:r>
              <a:rPr lang="en-US" sz="1800" i="1" dirty="0" smtClean="0"/>
              <a:t>(</a:t>
            </a:r>
            <a:r>
              <a:rPr lang="ru-RU" sz="1800" i="1" dirty="0" smtClean="0"/>
              <a:t>Барышня-крестьянка</a:t>
            </a:r>
            <a:r>
              <a:rPr lang="bg-BG" sz="1800" i="1" dirty="0" smtClean="0"/>
              <a:t>)</a:t>
            </a:r>
            <a:endParaRPr lang="hu-HU" sz="1800" i="1" dirty="0" smtClean="0"/>
          </a:p>
          <a:p>
            <a:pPr>
              <a:spcBef>
                <a:spcPts val="0"/>
              </a:spcBef>
            </a:pPr>
            <a:r>
              <a:rPr lang="hu-HU" sz="2000" dirty="0" smtClean="0"/>
              <a:t>A </a:t>
            </a:r>
            <a:r>
              <a:rPr lang="hu-HU" sz="2000" i="1" dirty="0" smtClean="0"/>
              <a:t>kolomnai házikó </a:t>
            </a:r>
            <a:r>
              <a:rPr lang="hu-HU" sz="2000" dirty="0" smtClean="0"/>
              <a:t>tréfás poéma</a:t>
            </a:r>
            <a:br>
              <a:rPr lang="hu-HU" sz="2000" dirty="0" smtClean="0"/>
            </a:br>
            <a:r>
              <a:rPr lang="hu-HU" sz="2000" dirty="0" smtClean="0"/>
              <a:t>– a „pétervári elbeszélések” ciklusának része:</a:t>
            </a:r>
            <a:br>
              <a:rPr lang="hu-HU" sz="2000" dirty="0" smtClean="0"/>
            </a:br>
            <a:r>
              <a:rPr lang="hu-HU" sz="2000" dirty="0" smtClean="0"/>
              <a:t>az irracionális erők betörése az ember hétköznapi életébe</a:t>
            </a:r>
          </a:p>
          <a:p>
            <a:pPr marL="342000">
              <a:spcBef>
                <a:spcPts val="0"/>
              </a:spcBef>
            </a:pPr>
            <a:r>
              <a:rPr lang="hu-HU" sz="2000" i="1" dirty="0" smtClean="0"/>
              <a:t>Kis tragédiák</a:t>
            </a:r>
          </a:p>
          <a:p>
            <a:pPr marL="342000">
              <a:spcBef>
                <a:spcPts val="0"/>
              </a:spcBef>
            </a:pPr>
            <a:r>
              <a:rPr lang="hu-HU" sz="2000" dirty="0" smtClean="0"/>
              <a:t>Több mint 30 vers</a:t>
            </a:r>
          </a:p>
          <a:p>
            <a:pPr marL="342000">
              <a:spcBef>
                <a:spcPts val="0"/>
              </a:spcBef>
            </a:pPr>
            <a:r>
              <a:rPr lang="hu-HU" sz="2000" dirty="0" smtClean="0"/>
              <a:t>Irodalom-kritikai cikkek</a:t>
            </a:r>
          </a:p>
          <a:p>
            <a:pPr marL="342000"/>
            <a:endParaRPr lang="hu-HU" sz="2000" dirty="0"/>
          </a:p>
          <a:p>
            <a:pPr marL="342000">
              <a:spcBef>
                <a:spcPts val="300"/>
              </a:spcBef>
            </a:pPr>
            <a:endParaRPr lang="hu-HU" sz="2000" dirty="0" smtClean="0"/>
          </a:p>
          <a:p>
            <a:pPr marL="4662000">
              <a:spcBef>
                <a:spcPts val="0"/>
              </a:spcBef>
            </a:pPr>
            <a:r>
              <a:rPr lang="hu-HU" sz="2000" dirty="0" smtClean="0"/>
              <a:t>Poémák (</a:t>
            </a:r>
            <a:r>
              <a:rPr lang="hu-HU" sz="2000" i="1" dirty="0" smtClean="0"/>
              <a:t>Rézlovas, Angelo</a:t>
            </a:r>
            <a:r>
              <a:rPr lang="hu-HU" sz="2000" dirty="0" smtClean="0"/>
              <a:t>)</a:t>
            </a:r>
          </a:p>
          <a:p>
            <a:pPr marL="4662000">
              <a:spcBef>
                <a:spcPts val="0"/>
              </a:spcBef>
            </a:pPr>
            <a:r>
              <a:rPr lang="hu-HU" sz="2000" dirty="0" smtClean="0"/>
              <a:t>Próza (</a:t>
            </a:r>
            <a:r>
              <a:rPr lang="hu-HU" sz="2000" i="1" dirty="0" smtClean="0"/>
              <a:t>Pikk dáma</a:t>
            </a:r>
            <a:r>
              <a:rPr lang="hu-HU" sz="2000" dirty="0" smtClean="0"/>
              <a:t>)</a:t>
            </a:r>
          </a:p>
          <a:p>
            <a:pPr marL="4662000">
              <a:spcBef>
                <a:spcPts val="0"/>
              </a:spcBef>
            </a:pPr>
            <a:r>
              <a:rPr lang="hu-HU" sz="2000" dirty="0" smtClean="0"/>
              <a:t>Mesék</a:t>
            </a:r>
          </a:p>
          <a:p>
            <a:pPr marL="4662000">
              <a:spcBef>
                <a:spcPts val="0"/>
              </a:spcBef>
            </a:pPr>
            <a:r>
              <a:rPr lang="hu-HU" sz="2000" i="1" dirty="0" smtClean="0"/>
              <a:t>Pugacsov története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6632"/>
            <a:ext cx="1973983" cy="298213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963177" y="4149080"/>
            <a:ext cx="721764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539750" indent="-342900">
              <a:spcBef>
                <a:spcPts val="400"/>
              </a:spcBef>
              <a:buNone/>
              <a:defRPr/>
            </a:pPr>
            <a:r>
              <a:rPr lang="hu-HU" sz="3200" b="1" kern="0" dirty="0" smtClean="0">
                <a:solidFill>
                  <a:srgbClr val="000000"/>
                </a:solidFill>
                <a:latin typeface="Georgia"/>
              </a:rPr>
              <a:t>A második bolgyinoi ősz (1833)</a:t>
            </a:r>
            <a:endParaRPr lang="hu-HU" sz="3200" b="1" kern="0" dirty="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7250"/>
            <a:ext cx="4427984" cy="217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995362"/>
          </a:xfrm>
        </p:spPr>
        <p:txBody>
          <a:bodyPr/>
          <a:lstStyle/>
          <a:p>
            <a:pPr>
              <a:defRPr/>
            </a:pPr>
            <a:r>
              <a:rPr lang="hu-HU" sz="3200" b="1" dirty="0" smtClean="0">
                <a:solidFill>
                  <a:srgbClr val="3D3D3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Népiesség és történelmiség Puskin műveiben</a:t>
            </a:r>
            <a:br>
              <a:rPr lang="hu-HU" sz="3200" b="1" dirty="0" smtClean="0">
                <a:solidFill>
                  <a:srgbClr val="3D3D3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2800" dirty="0" smtClean="0">
                <a:solidFill>
                  <a:srgbClr val="3D3D3D"/>
                </a:solidFill>
              </a:rPr>
              <a:t>(1820-as évek második fele </a:t>
            </a:r>
            <a:r>
              <a:rPr lang="hu-HU" sz="2800" dirty="0" smtClean="0">
                <a:solidFill>
                  <a:srgbClr val="3D3D3D"/>
                </a:solidFill>
                <a:cs typeface="Times New Roman" pitchFamily="18" charset="0"/>
              </a:rPr>
              <a:t>–</a:t>
            </a:r>
            <a:r>
              <a:rPr lang="hu-HU" sz="2800" dirty="0" smtClean="0">
                <a:solidFill>
                  <a:srgbClr val="3D3D3D"/>
                </a:solidFill>
              </a:rPr>
              <a:t>1830-as évek eleje)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40768"/>
            <a:ext cx="8496300" cy="5328369"/>
          </a:xfrm>
        </p:spPr>
        <p:txBody>
          <a:bodyPr/>
          <a:lstStyle/>
          <a:p>
            <a:pPr marL="324000" indent="-609600" eaLnBrk="1" hangingPunct="1">
              <a:lnSpc>
                <a:spcPts val="2200"/>
              </a:lnSpc>
              <a:spcBef>
                <a:spcPts val="600"/>
              </a:spcBef>
              <a:buFontTx/>
              <a:buNone/>
              <a:defRPr/>
            </a:pPr>
            <a:r>
              <a:rPr lang="hu-HU" sz="2000" dirty="0" smtClean="0"/>
              <a:t>Objektivitás iránti igény:</a:t>
            </a:r>
          </a:p>
          <a:p>
            <a:pPr marL="366713" indent="-366713" eaLnBrk="1" hangingPunct="1">
              <a:lnSpc>
                <a:spcPts val="2200"/>
              </a:lnSpc>
              <a:spcBef>
                <a:spcPts val="600"/>
              </a:spcBef>
              <a:tabLst>
                <a:tab pos="363538" algn="l"/>
              </a:tabLst>
              <a:defRPr/>
            </a:pPr>
            <a:r>
              <a:rPr lang="hu-HU" sz="2000" dirty="0" smtClean="0"/>
              <a:t>A drámai forma megjelenése</a:t>
            </a:r>
            <a:br>
              <a:rPr lang="hu-HU" sz="2000" dirty="0" smtClean="0"/>
            </a:br>
            <a:r>
              <a:rPr lang="hu-HU" sz="2000" dirty="0" smtClean="0"/>
              <a:t>a „shakespeare-i” személet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u-HU" sz="2000" dirty="0" smtClean="0"/>
              <a:t>és a nép történelmi szerepe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u-HU" sz="1800" i="1" dirty="0" smtClean="0"/>
              <a:t>Borisz Godunov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hu-HU" sz="1800" dirty="0" smtClean="0"/>
              <a:t>történelmi-politikai drámában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hu-HU" sz="1800" dirty="0" smtClean="0"/>
              <a:t>(1825, megj. 1831)</a:t>
            </a:r>
          </a:p>
          <a:p>
            <a:pPr marL="366713" indent="-366713" eaLnBrk="1" hangingPunct="1">
              <a:lnSpc>
                <a:spcPts val="2200"/>
              </a:lnSpc>
              <a:spcBef>
                <a:spcPts val="600"/>
              </a:spcBef>
              <a:tabLst>
                <a:tab pos="363538" algn="l"/>
              </a:tabLst>
              <a:defRPr/>
            </a:pPr>
            <a:r>
              <a:rPr lang="hu-HU" sz="2000" dirty="0" smtClean="0"/>
              <a:t>A puskini historizmus szakaszai:</a:t>
            </a:r>
          </a:p>
          <a:p>
            <a:pPr marL="720725" lvl="1" indent="-366713" eaLnBrk="1" hangingPunct="1">
              <a:lnSpc>
                <a:spcPts val="2200"/>
              </a:lnSpc>
              <a:spcBef>
                <a:spcPts val="600"/>
              </a:spcBef>
              <a:tabLst>
                <a:tab pos="717550" algn="l"/>
              </a:tabLst>
              <a:defRPr/>
            </a:pPr>
            <a:r>
              <a:rPr lang="hu-HU" sz="2000" i="1" dirty="0" smtClean="0"/>
              <a:t>Poltava</a:t>
            </a:r>
            <a:r>
              <a:rPr lang="hu-HU" sz="2000" dirty="0" smtClean="0"/>
              <a:t> (1829),</a:t>
            </a:r>
          </a:p>
          <a:p>
            <a:pPr marL="720725" lvl="1" indent="-366713" eaLnBrk="1" hangingPunct="1">
              <a:lnSpc>
                <a:spcPts val="2200"/>
              </a:lnSpc>
              <a:spcBef>
                <a:spcPts val="600"/>
              </a:spcBef>
              <a:tabLst>
                <a:tab pos="717550" algn="l"/>
              </a:tabLst>
              <a:defRPr/>
            </a:pPr>
            <a:r>
              <a:rPr lang="hu-HU" sz="2000" dirty="0" smtClean="0"/>
              <a:t>a történetírás,</a:t>
            </a:r>
          </a:p>
          <a:p>
            <a:pPr marL="720725" lvl="1" indent="-366713" eaLnBrk="1" hangingPunct="1">
              <a:lnSpc>
                <a:spcPts val="2200"/>
              </a:lnSpc>
              <a:spcBef>
                <a:spcPts val="600"/>
              </a:spcBef>
              <a:tabLst>
                <a:tab pos="717550" algn="l"/>
              </a:tabLst>
              <a:defRPr/>
            </a:pPr>
            <a:r>
              <a:rPr lang="hu-HU" sz="2000" i="1" dirty="0" smtClean="0"/>
              <a:t>A kapitány lánya </a:t>
            </a:r>
            <a:r>
              <a:rPr lang="hu-HU" sz="2000" dirty="0" smtClean="0"/>
              <a:t>(1833</a:t>
            </a:r>
            <a:r>
              <a:rPr lang="hu-HU" sz="2000" dirty="0" smtClean="0">
                <a:solidFill>
                  <a:srgbClr val="3D3D3D"/>
                </a:solidFill>
                <a:cs typeface="Times New Roman" pitchFamily="18" charset="0"/>
              </a:rPr>
              <a:t>–</a:t>
            </a:r>
            <a:r>
              <a:rPr lang="hu-HU" sz="2000" dirty="0" smtClean="0"/>
              <a:t>36)		</a:t>
            </a:r>
            <a:r>
              <a:rPr lang="ru-RU" sz="2000" i="1" dirty="0" smtClean="0">
                <a:solidFill>
                  <a:srgbClr val="3C4BAF"/>
                </a:solidFill>
              </a:rPr>
              <a:t>Капитанская дочка</a:t>
            </a:r>
            <a:endParaRPr lang="hu-HU" sz="2000" dirty="0" smtClean="0"/>
          </a:p>
          <a:p>
            <a:pPr marL="720725" lvl="1" indent="-366713" eaLnBrk="1" hangingPunct="1">
              <a:lnSpc>
                <a:spcPts val="2200"/>
              </a:lnSpc>
              <a:spcBef>
                <a:spcPts val="600"/>
              </a:spcBef>
              <a:tabLst>
                <a:tab pos="717550" algn="l"/>
              </a:tabLst>
              <a:defRPr/>
            </a:pPr>
            <a:r>
              <a:rPr lang="hu-HU" sz="2000" i="1" dirty="0" smtClean="0"/>
              <a:t>A rézlovas</a:t>
            </a:r>
            <a:r>
              <a:rPr lang="hu-HU" sz="2000" dirty="0" smtClean="0"/>
              <a:t> (1833, megj. 1837) </a:t>
            </a:r>
            <a:r>
              <a:rPr lang="ru-RU" sz="2000" dirty="0" smtClean="0"/>
              <a:t>		</a:t>
            </a:r>
            <a:r>
              <a:rPr lang="ru-RU" sz="2000" i="1" dirty="0" smtClean="0">
                <a:solidFill>
                  <a:srgbClr val="3C4BAF"/>
                </a:solidFill>
              </a:rPr>
              <a:t>Медный всадник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r>
              <a:rPr lang="hu-HU" sz="2000" dirty="0" smtClean="0"/>
              <a:t>Az orosz történelem paradoxonja: </a:t>
            </a:r>
          </a:p>
          <a:p>
            <a:pPr marL="361950" indent="-352425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hu-HU" sz="2000" dirty="0" smtClean="0"/>
              <a:t>három mozgató ereje: a Hatalom, az európaizált művelt nemesség és</a:t>
            </a:r>
            <a:br>
              <a:rPr lang="hu-HU" sz="2000" dirty="0" smtClean="0"/>
            </a:br>
            <a:r>
              <a:rPr lang="hu-HU" sz="2000" dirty="0" smtClean="0"/>
              <a:t>a nép: </a:t>
            </a:r>
            <a:r>
              <a:rPr lang="hu-HU" sz="2000" dirty="0" smtClean="0">
                <a:cs typeface="Times New Roman" pitchFamily="18" charset="0"/>
              </a:rPr>
              <a:t>mind rebellis / lázongó, de ellentétes érdekek vezérlik</a:t>
            </a:r>
          </a:p>
          <a:p>
            <a:pPr marL="361950" indent="-352425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hu-HU" sz="2000" dirty="0" smtClean="0">
                <a:cs typeface="Times New Roman" pitchFamily="18" charset="0"/>
                <a:sym typeface="Wingdings" pitchFamily="2" charset="2"/>
              </a:rPr>
              <a:t>ezeknek az erőknek az aránya a történelemben.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67" y="1102316"/>
            <a:ext cx="2631583" cy="3436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3758</TotalTime>
  <Words>265</Words>
  <Application>Microsoft Office PowerPoint</Application>
  <PresentationFormat>On-screen Show (4:3)</PresentationFormat>
  <Paragraphs>147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Cambria</vt:lpstr>
      <vt:lpstr>Georgia</vt:lpstr>
      <vt:lpstr>Symbol</vt:lpstr>
      <vt:lpstr>Times New Roman</vt:lpstr>
      <vt:lpstr>Wingdings</vt:lpstr>
      <vt:lpstr>Default Design</vt:lpstr>
      <vt:lpstr>1_Default Design</vt:lpstr>
      <vt:lpstr>2_Default Design</vt:lpstr>
      <vt:lpstr>5_Default Design</vt:lpstr>
      <vt:lpstr>7_Default Design</vt:lpstr>
      <vt:lpstr>Az orosz romantika 2.</vt:lpstr>
      <vt:lpstr>1820-1830-as évek első fele: „Puskini korszak” Az orosz irodalom és költészet „aranykora”. Пушкинский период: «золотой век»</vt:lpstr>
      <vt:lpstr>PowerPoint Presentation</vt:lpstr>
      <vt:lpstr>PowerPoint Presentation</vt:lpstr>
      <vt:lpstr>Puskin életművének első korszaka (1813–20)</vt:lpstr>
      <vt:lpstr>PowerPoint Presentation</vt:lpstr>
      <vt:lpstr>Jevgenij Anyegin (1824–30)</vt:lpstr>
      <vt:lpstr>A bolgyinoi ősz (1830)</vt:lpstr>
      <vt:lpstr>Népiesség és történelmiség Puskin műveiben (1820-as évek második fele –1830-as évek eleje)</vt:lpstr>
      <vt:lpstr>Puskin 1830-as években írt műveinek képi rendszere / „mitológiája” Kis tragédiák (1830)  Маленькие трагедии</vt:lpstr>
      <vt:lpstr>Képek forrásai Источники иллюстраций</vt:lpstr>
      <vt:lpstr>PowerPoint Presentation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Tradisional Thinking in Russian Literature 1.</dc:title>
  <dc:creator>Szokolov Denise</dc:creator>
  <cp:lastModifiedBy>Denise Szokolov</cp:lastModifiedBy>
  <cp:revision>376</cp:revision>
  <dcterms:created xsi:type="dcterms:W3CDTF">2007-07-03T09:09:34Z</dcterms:created>
  <dcterms:modified xsi:type="dcterms:W3CDTF">2018-11-12T11:11:41Z</dcterms:modified>
  <cp:category>Lecture Presentation</cp:category>
</cp:coreProperties>
</file>